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omorrow Bold" charset="1" panose="00000000000000000000"/>
      <p:regular r:id="rId27"/>
    </p:embeddedFont>
    <p:embeddedFont>
      <p:font typeface="Tomorrow" charset="1" panose="00000000000000000000"/>
      <p:regular r:id="rId28"/>
    </p:embeddedFont>
    <p:embeddedFont>
      <p:font typeface="Canva Sans Bold" charset="1" panose="020B08030305010401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notesSlides/notesSlide7.xml" Type="http://schemas.openxmlformats.org/officeDocument/2006/relationships/notesSlide"/><Relationship Id="rId35" Target="notesSlides/notesSlide8.xml" Type="http://schemas.openxmlformats.org/officeDocument/2006/relationships/notesSlide"/><Relationship Id="rId36" Target="notesSlides/notesSlide9.xml" Type="http://schemas.openxmlformats.org/officeDocument/2006/relationships/notesSlide"/><Relationship Id="rId37" Target="notesSlides/notesSlide10.xml" Type="http://schemas.openxmlformats.org/officeDocument/2006/relationships/notesSlide"/><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web3-crowdfunding-d-app.vercel.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png" Type="http://schemas.openxmlformats.org/officeDocument/2006/relationships/image"/><Relationship Id="rId2" Target="../notesSlides/notesSlide9.xml" Type="http://schemas.openxmlformats.org/officeDocument/2006/relationships/notesSlide"/><Relationship Id="rId20" Target="../media/image28.sv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sp>
        <p:nvSpPr>
          <p:cNvPr name="TextBox 6" id="6"/>
          <p:cNvSpPr txBox="true"/>
          <p:nvPr/>
        </p:nvSpPr>
        <p:spPr>
          <a:xfrm rot="0">
            <a:off x="992238" y="2173486"/>
            <a:ext cx="16303526" cy="1800522"/>
          </a:xfrm>
          <a:prstGeom prst="rect">
            <a:avLst/>
          </a:prstGeom>
        </p:spPr>
        <p:txBody>
          <a:bodyPr anchor="t" rtlCol="false" tIns="0" lIns="0" bIns="0" rIns="0">
            <a:spAutoFit/>
          </a:bodyPr>
          <a:lstStyle/>
          <a:p>
            <a:pPr algn="l">
              <a:lnSpc>
                <a:spcPts val="6937"/>
              </a:lnSpc>
            </a:pPr>
            <a:r>
              <a:rPr lang="en-US" sz="5562" b="true">
                <a:solidFill>
                  <a:srgbClr val="1D1D1B"/>
                </a:solidFill>
                <a:latin typeface="Tomorrow Bold"/>
                <a:ea typeface="Tomorrow Bold"/>
                <a:cs typeface="Tomorrow Bold"/>
                <a:sym typeface="Tomorrow Bold"/>
              </a:rPr>
              <a:t>Decentralized Crowdfunding Platform Using Blockchain &amp; Smart Contracts</a:t>
            </a:r>
          </a:p>
        </p:txBody>
      </p:sp>
      <p:sp>
        <p:nvSpPr>
          <p:cNvPr name="TextBox 7" id="7"/>
          <p:cNvSpPr txBox="true"/>
          <p:nvPr/>
        </p:nvSpPr>
        <p:spPr>
          <a:xfrm rot="0">
            <a:off x="992238" y="4445794"/>
            <a:ext cx="16303526" cy="548879"/>
          </a:xfrm>
          <a:prstGeom prst="rect">
            <a:avLst/>
          </a:prstGeom>
        </p:spPr>
        <p:txBody>
          <a:bodyPr anchor="t" rtlCol="false" tIns="0" lIns="0" bIns="0" rIns="0">
            <a:spAutoFit/>
          </a:bodyPr>
          <a:lstStyle/>
          <a:p>
            <a:pPr algn="ctr">
              <a:lnSpc>
                <a:spcPts val="3562"/>
              </a:lnSpc>
            </a:pPr>
            <a:r>
              <a:rPr lang="en-US" sz="2187" b="true">
                <a:solidFill>
                  <a:srgbClr val="61615C"/>
                </a:solidFill>
                <a:latin typeface="Tomorrow Bold"/>
                <a:ea typeface="Tomorrow Bold"/>
                <a:cs typeface="Tomorrow Bold"/>
                <a:sym typeface="Tomorrow Bold"/>
              </a:rPr>
              <a:t>Progress Monitoring Report</a:t>
            </a:r>
          </a:p>
        </p:txBody>
      </p:sp>
      <p:sp>
        <p:nvSpPr>
          <p:cNvPr name="TextBox 8" id="8"/>
          <p:cNvSpPr txBox="true"/>
          <p:nvPr/>
        </p:nvSpPr>
        <p:spPr>
          <a:xfrm rot="0">
            <a:off x="992238" y="5218360"/>
            <a:ext cx="16303526" cy="548879"/>
          </a:xfrm>
          <a:prstGeom prst="rect">
            <a:avLst/>
          </a:prstGeom>
        </p:spPr>
        <p:txBody>
          <a:bodyPr anchor="t" rtlCol="false" tIns="0" lIns="0" bIns="0" rIns="0">
            <a:spAutoFit/>
          </a:bodyPr>
          <a:lstStyle/>
          <a:p>
            <a:pPr algn="ctr">
              <a:lnSpc>
                <a:spcPts val="3562"/>
              </a:lnSpc>
            </a:pPr>
            <a:r>
              <a:rPr lang="en-US" sz="2187">
                <a:solidFill>
                  <a:srgbClr val="61615C"/>
                </a:solidFill>
                <a:latin typeface="Tomorrow"/>
                <a:ea typeface="Tomorrow"/>
                <a:cs typeface="Tomorrow"/>
                <a:sym typeface="Tomorrow"/>
              </a:rPr>
              <a:t>Chitravansh Mohan (2201220100049) | Deependra Bhatt (2201220100050)</a:t>
            </a:r>
          </a:p>
        </p:txBody>
      </p:sp>
      <p:sp>
        <p:nvSpPr>
          <p:cNvPr name="TextBox 9" id="9"/>
          <p:cNvSpPr txBox="true"/>
          <p:nvPr/>
        </p:nvSpPr>
        <p:spPr>
          <a:xfrm rot="0">
            <a:off x="992238" y="5990927"/>
            <a:ext cx="16303526" cy="548879"/>
          </a:xfrm>
          <a:prstGeom prst="rect">
            <a:avLst/>
          </a:prstGeom>
        </p:spPr>
        <p:txBody>
          <a:bodyPr anchor="t" rtlCol="false" tIns="0" lIns="0" bIns="0" rIns="0">
            <a:spAutoFit/>
          </a:bodyPr>
          <a:lstStyle/>
          <a:p>
            <a:pPr algn="ctr">
              <a:lnSpc>
                <a:spcPts val="3562"/>
              </a:lnSpc>
            </a:pPr>
            <a:r>
              <a:rPr lang="en-US" sz="2187">
                <a:solidFill>
                  <a:srgbClr val="61615C"/>
                </a:solidFill>
                <a:latin typeface="Tomorrow"/>
                <a:ea typeface="Tomorrow"/>
                <a:cs typeface="Tomorrow"/>
                <a:sym typeface="Tomorrow"/>
              </a:rPr>
              <a:t>Guide: Er. Ratan Rajan</a:t>
            </a:r>
          </a:p>
        </p:txBody>
      </p:sp>
      <p:sp>
        <p:nvSpPr>
          <p:cNvPr name="TextBox 10" id="10"/>
          <p:cNvSpPr txBox="true"/>
          <p:nvPr/>
        </p:nvSpPr>
        <p:spPr>
          <a:xfrm rot="0">
            <a:off x="992238" y="6763494"/>
            <a:ext cx="16303526" cy="548879"/>
          </a:xfrm>
          <a:prstGeom prst="rect">
            <a:avLst/>
          </a:prstGeom>
        </p:spPr>
        <p:txBody>
          <a:bodyPr anchor="t" rtlCol="false" tIns="0" lIns="0" bIns="0" rIns="0">
            <a:spAutoFit/>
          </a:bodyPr>
          <a:lstStyle/>
          <a:p>
            <a:pPr algn="ctr">
              <a:lnSpc>
                <a:spcPts val="3562"/>
              </a:lnSpc>
            </a:pPr>
            <a:r>
              <a:rPr lang="en-US" sz="2187" b="true">
                <a:solidFill>
                  <a:srgbClr val="1D1D1B"/>
                </a:solidFill>
                <a:latin typeface="Tomorrow Bold"/>
                <a:ea typeface="Tomorrow Bold"/>
                <a:cs typeface="Tomorrow Bold"/>
                <a:sym typeface="Tomorrow Bold"/>
              </a:rPr>
              <a:t>Department of Computer Science &amp; Engineering</a:t>
            </a:r>
          </a:p>
        </p:txBody>
      </p:sp>
      <p:sp>
        <p:nvSpPr>
          <p:cNvPr name="TextBox 11" id="11"/>
          <p:cNvSpPr txBox="true"/>
          <p:nvPr/>
        </p:nvSpPr>
        <p:spPr>
          <a:xfrm rot="0">
            <a:off x="992238" y="7536061"/>
            <a:ext cx="16303526" cy="548879"/>
          </a:xfrm>
          <a:prstGeom prst="rect">
            <a:avLst/>
          </a:prstGeom>
        </p:spPr>
        <p:txBody>
          <a:bodyPr anchor="t" rtlCol="false" tIns="0" lIns="0" bIns="0" rIns="0">
            <a:spAutoFit/>
          </a:bodyPr>
          <a:lstStyle/>
          <a:p>
            <a:pPr algn="ctr">
              <a:lnSpc>
                <a:spcPts val="3562"/>
              </a:lnSpc>
            </a:pPr>
            <a:r>
              <a:rPr lang="en-US" sz="2187">
                <a:solidFill>
                  <a:srgbClr val="61615C"/>
                </a:solidFill>
                <a:latin typeface="Tomorrow"/>
                <a:ea typeface="Tomorrow"/>
                <a:cs typeface="Tomorrow"/>
                <a:sym typeface="Tomorrow"/>
              </a:rPr>
              <a:t>SRMCEM, Lucknow (Affiliated to AKTU)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0" y="0"/>
            <a:ext cx="6858000" cy="10296822"/>
            <a:chOff x="0" y="0"/>
            <a:chExt cx="9144000" cy="13729097"/>
          </a:xfrm>
        </p:grpSpPr>
        <p:sp>
          <p:nvSpPr>
            <p:cNvPr name="Freeform 7" id="7" descr="preencoded.png"/>
            <p:cNvSpPr/>
            <p:nvPr/>
          </p:nvSpPr>
          <p:spPr>
            <a:xfrm flipH="false" flipV="false" rot="0">
              <a:off x="0" y="0"/>
              <a:ext cx="9144000" cy="13729081"/>
            </a:xfrm>
            <a:custGeom>
              <a:avLst/>
              <a:gdLst/>
              <a:ahLst/>
              <a:cxnLst/>
              <a:rect r="r" b="b" t="t" l="l"/>
              <a:pathLst>
                <a:path h="13729081" w="9144000">
                  <a:moveTo>
                    <a:pt x="0" y="0"/>
                  </a:moveTo>
                  <a:lnTo>
                    <a:pt x="9144000" y="0"/>
                  </a:lnTo>
                  <a:lnTo>
                    <a:pt x="9144000" y="13729081"/>
                  </a:lnTo>
                  <a:lnTo>
                    <a:pt x="0" y="13729081"/>
                  </a:lnTo>
                  <a:lnTo>
                    <a:pt x="0" y="0"/>
                  </a:lnTo>
                  <a:close/>
                </a:path>
              </a:pathLst>
            </a:custGeom>
            <a:blipFill>
              <a:blip r:embed="rId3"/>
              <a:stretch>
                <a:fillRect l="-1" t="0" r="-1" b="0"/>
              </a:stretch>
            </a:blipFill>
          </p:spPr>
        </p:sp>
      </p:grpSp>
      <p:sp>
        <p:nvSpPr>
          <p:cNvPr name="TextBox 8" id="8"/>
          <p:cNvSpPr txBox="true"/>
          <p:nvPr/>
        </p:nvSpPr>
        <p:spPr>
          <a:xfrm rot="0">
            <a:off x="7544246" y="510629"/>
            <a:ext cx="7089801" cy="608013"/>
          </a:xfrm>
          <a:prstGeom prst="rect">
            <a:avLst/>
          </a:prstGeom>
        </p:spPr>
        <p:txBody>
          <a:bodyPr anchor="t" rtlCol="false" tIns="0" lIns="0" bIns="0" rIns="0">
            <a:spAutoFit/>
          </a:bodyPr>
          <a:lstStyle/>
          <a:p>
            <a:pPr algn="l">
              <a:lnSpc>
                <a:spcPts val="4812"/>
              </a:lnSpc>
            </a:pPr>
            <a:r>
              <a:rPr lang="en-US" sz="3812" b="true">
                <a:solidFill>
                  <a:srgbClr val="1D1D1B"/>
                </a:solidFill>
                <a:latin typeface="Tomorrow Bold"/>
                <a:ea typeface="Tomorrow Bold"/>
                <a:cs typeface="Tomorrow Bold"/>
                <a:sym typeface="Tomorrow Bold"/>
              </a:rPr>
              <a:t>Future Work &amp; Conclusion</a:t>
            </a:r>
          </a:p>
        </p:txBody>
      </p:sp>
      <p:sp>
        <p:nvSpPr>
          <p:cNvPr name="TextBox 9" id="9"/>
          <p:cNvSpPr txBox="true"/>
          <p:nvPr/>
        </p:nvSpPr>
        <p:spPr>
          <a:xfrm rot="0">
            <a:off x="7544246" y="1211164"/>
            <a:ext cx="4502646" cy="325339"/>
          </a:xfrm>
          <a:prstGeom prst="rect">
            <a:avLst/>
          </a:prstGeom>
        </p:spPr>
        <p:txBody>
          <a:bodyPr anchor="t" rtlCol="false" tIns="0" lIns="0" bIns="0" rIns="0">
            <a:spAutoFit/>
          </a:bodyPr>
          <a:lstStyle/>
          <a:p>
            <a:pPr algn="l">
              <a:lnSpc>
                <a:spcPts val="2375"/>
              </a:lnSpc>
            </a:pPr>
            <a:r>
              <a:rPr lang="en-US" sz="1874" b="true">
                <a:solidFill>
                  <a:srgbClr val="1D1D1B"/>
                </a:solidFill>
                <a:latin typeface="Tomorrow Bold"/>
                <a:ea typeface="Tomorrow Bold"/>
                <a:cs typeface="Tomorrow Bold"/>
                <a:sym typeface="Tomorrow Bold"/>
              </a:rPr>
              <a:t>Remaining Development Milestones</a:t>
            </a:r>
          </a:p>
        </p:txBody>
      </p:sp>
      <p:sp>
        <p:nvSpPr>
          <p:cNvPr name="TextBox 10" id="10"/>
          <p:cNvSpPr txBox="true"/>
          <p:nvPr/>
        </p:nvSpPr>
        <p:spPr>
          <a:xfrm rot="0">
            <a:off x="7544246" y="1773436"/>
            <a:ext cx="383143" cy="280988"/>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01</a:t>
            </a:r>
          </a:p>
        </p:txBody>
      </p:sp>
      <p:grpSp>
        <p:nvGrpSpPr>
          <p:cNvPr name="Group 11" id="11"/>
          <p:cNvGrpSpPr/>
          <p:nvPr/>
        </p:nvGrpSpPr>
        <p:grpSpPr>
          <a:xfrm rot="0">
            <a:off x="7544246" y="2135089"/>
            <a:ext cx="10057508" cy="28575"/>
            <a:chOff x="0" y="0"/>
            <a:chExt cx="13410010" cy="38100"/>
          </a:xfrm>
        </p:grpSpPr>
        <p:sp>
          <p:nvSpPr>
            <p:cNvPr name="Freeform 12" id="12"/>
            <p:cNvSpPr/>
            <p:nvPr/>
          </p:nvSpPr>
          <p:spPr>
            <a:xfrm flipH="false" flipV="false" rot="0">
              <a:off x="0" y="0"/>
              <a:ext cx="13410057" cy="38100"/>
            </a:xfrm>
            <a:custGeom>
              <a:avLst/>
              <a:gdLst/>
              <a:ahLst/>
              <a:cxnLst/>
              <a:rect r="r" b="b" t="t" l="l"/>
              <a:pathLst>
                <a:path h="38100" w="13410057">
                  <a:moveTo>
                    <a:pt x="0" y="0"/>
                  </a:moveTo>
                  <a:lnTo>
                    <a:pt x="13410057" y="0"/>
                  </a:lnTo>
                  <a:lnTo>
                    <a:pt x="13410057" y="38100"/>
                  </a:lnTo>
                  <a:lnTo>
                    <a:pt x="0" y="38100"/>
                  </a:lnTo>
                  <a:close/>
                </a:path>
              </a:pathLst>
            </a:custGeom>
            <a:solidFill>
              <a:srgbClr val="1D1D1B"/>
            </a:solidFill>
          </p:spPr>
        </p:sp>
      </p:grpSp>
      <p:sp>
        <p:nvSpPr>
          <p:cNvPr name="TextBox 13" id="13"/>
          <p:cNvSpPr txBox="true"/>
          <p:nvPr/>
        </p:nvSpPr>
        <p:spPr>
          <a:xfrm rot="0">
            <a:off x="7544246" y="2271117"/>
            <a:ext cx="3210371"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Complete Security Audit</a:t>
            </a:r>
          </a:p>
        </p:txBody>
      </p:sp>
      <p:sp>
        <p:nvSpPr>
          <p:cNvPr name="TextBox 14" id="14"/>
          <p:cNvSpPr txBox="true"/>
          <p:nvPr/>
        </p:nvSpPr>
        <p:spPr>
          <a:xfrm rot="0">
            <a:off x="7544246" y="2656880"/>
            <a:ext cx="10057508" cy="370731"/>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Full MythX vulnerability analysis and remediation of identified issues</a:t>
            </a:r>
          </a:p>
        </p:txBody>
      </p:sp>
      <p:sp>
        <p:nvSpPr>
          <p:cNvPr name="TextBox 15" id="15"/>
          <p:cNvSpPr txBox="true"/>
          <p:nvPr/>
        </p:nvSpPr>
        <p:spPr>
          <a:xfrm rot="0">
            <a:off x="7544246" y="3313509"/>
            <a:ext cx="421861" cy="280988"/>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02</a:t>
            </a:r>
          </a:p>
        </p:txBody>
      </p:sp>
      <p:grpSp>
        <p:nvGrpSpPr>
          <p:cNvPr name="Group 16" id="16"/>
          <p:cNvGrpSpPr/>
          <p:nvPr/>
        </p:nvGrpSpPr>
        <p:grpSpPr>
          <a:xfrm rot="0">
            <a:off x="7544246" y="3675161"/>
            <a:ext cx="10057508" cy="28575"/>
            <a:chOff x="0" y="0"/>
            <a:chExt cx="13410010" cy="38100"/>
          </a:xfrm>
        </p:grpSpPr>
        <p:sp>
          <p:nvSpPr>
            <p:cNvPr name="Freeform 17" id="17"/>
            <p:cNvSpPr/>
            <p:nvPr/>
          </p:nvSpPr>
          <p:spPr>
            <a:xfrm flipH="false" flipV="false" rot="0">
              <a:off x="0" y="0"/>
              <a:ext cx="13410057" cy="38100"/>
            </a:xfrm>
            <a:custGeom>
              <a:avLst/>
              <a:gdLst/>
              <a:ahLst/>
              <a:cxnLst/>
              <a:rect r="r" b="b" t="t" l="l"/>
              <a:pathLst>
                <a:path h="38100" w="13410057">
                  <a:moveTo>
                    <a:pt x="0" y="0"/>
                  </a:moveTo>
                  <a:lnTo>
                    <a:pt x="13410057" y="0"/>
                  </a:lnTo>
                  <a:lnTo>
                    <a:pt x="13410057" y="38100"/>
                  </a:lnTo>
                  <a:lnTo>
                    <a:pt x="0" y="38100"/>
                  </a:lnTo>
                  <a:close/>
                </a:path>
              </a:pathLst>
            </a:custGeom>
            <a:solidFill>
              <a:srgbClr val="1D1D1B"/>
            </a:solidFill>
          </p:spPr>
        </p:sp>
      </p:grpSp>
      <p:sp>
        <p:nvSpPr>
          <p:cNvPr name="TextBox 18" id="18"/>
          <p:cNvSpPr txBox="true"/>
          <p:nvPr/>
        </p:nvSpPr>
        <p:spPr>
          <a:xfrm rot="0">
            <a:off x="7544246" y="3811191"/>
            <a:ext cx="2450901" cy="325339"/>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Finalize UI/UX</a:t>
            </a:r>
          </a:p>
        </p:txBody>
      </p:sp>
      <p:sp>
        <p:nvSpPr>
          <p:cNvPr name="TextBox 19" id="19"/>
          <p:cNvSpPr txBox="true"/>
          <p:nvPr/>
        </p:nvSpPr>
        <p:spPr>
          <a:xfrm rot="0">
            <a:off x="7544246" y="4196954"/>
            <a:ext cx="10057508" cy="370731"/>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Complete MetaMask integration, responsive design refinement, and user testing</a:t>
            </a:r>
          </a:p>
        </p:txBody>
      </p:sp>
      <p:sp>
        <p:nvSpPr>
          <p:cNvPr name="TextBox 20" id="20"/>
          <p:cNvSpPr txBox="true"/>
          <p:nvPr/>
        </p:nvSpPr>
        <p:spPr>
          <a:xfrm rot="0">
            <a:off x="7544246" y="4853582"/>
            <a:ext cx="383143" cy="280988"/>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03</a:t>
            </a:r>
          </a:p>
        </p:txBody>
      </p:sp>
      <p:grpSp>
        <p:nvGrpSpPr>
          <p:cNvPr name="Group 21" id="21"/>
          <p:cNvGrpSpPr/>
          <p:nvPr/>
        </p:nvGrpSpPr>
        <p:grpSpPr>
          <a:xfrm rot="0">
            <a:off x="7544246" y="5215235"/>
            <a:ext cx="10057508" cy="28575"/>
            <a:chOff x="0" y="0"/>
            <a:chExt cx="13410010" cy="38100"/>
          </a:xfrm>
        </p:grpSpPr>
        <p:sp>
          <p:nvSpPr>
            <p:cNvPr name="Freeform 22" id="22"/>
            <p:cNvSpPr/>
            <p:nvPr/>
          </p:nvSpPr>
          <p:spPr>
            <a:xfrm flipH="false" flipV="false" rot="0">
              <a:off x="0" y="0"/>
              <a:ext cx="13410057" cy="38100"/>
            </a:xfrm>
            <a:custGeom>
              <a:avLst/>
              <a:gdLst/>
              <a:ahLst/>
              <a:cxnLst/>
              <a:rect r="r" b="b" t="t" l="l"/>
              <a:pathLst>
                <a:path h="38100" w="13410057">
                  <a:moveTo>
                    <a:pt x="0" y="0"/>
                  </a:moveTo>
                  <a:lnTo>
                    <a:pt x="13410057" y="0"/>
                  </a:lnTo>
                  <a:lnTo>
                    <a:pt x="13410057" y="38100"/>
                  </a:lnTo>
                  <a:lnTo>
                    <a:pt x="0" y="38100"/>
                  </a:lnTo>
                  <a:close/>
                </a:path>
              </a:pathLst>
            </a:custGeom>
            <a:solidFill>
              <a:srgbClr val="1D1D1B"/>
            </a:solidFill>
          </p:spPr>
        </p:sp>
      </p:grpSp>
      <p:sp>
        <p:nvSpPr>
          <p:cNvPr name="TextBox 23" id="23"/>
          <p:cNvSpPr txBox="true"/>
          <p:nvPr/>
        </p:nvSpPr>
        <p:spPr>
          <a:xfrm rot="0">
            <a:off x="7544246" y="5351264"/>
            <a:ext cx="3975778"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Implement Advanced Features</a:t>
            </a:r>
          </a:p>
        </p:txBody>
      </p:sp>
      <p:sp>
        <p:nvSpPr>
          <p:cNvPr name="TextBox 24" id="24"/>
          <p:cNvSpPr txBox="true"/>
          <p:nvPr/>
        </p:nvSpPr>
        <p:spPr>
          <a:xfrm rot="0">
            <a:off x="7544246" y="5737026"/>
            <a:ext cx="10057508" cy="370731"/>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DAO-based governance framework and NFT contributor badge system</a:t>
            </a:r>
          </a:p>
        </p:txBody>
      </p:sp>
      <p:sp>
        <p:nvSpPr>
          <p:cNvPr name="TextBox 25" id="25"/>
          <p:cNvSpPr txBox="true"/>
          <p:nvPr/>
        </p:nvSpPr>
        <p:spPr>
          <a:xfrm rot="0">
            <a:off x="7544246" y="6393656"/>
            <a:ext cx="421861" cy="280988"/>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04</a:t>
            </a:r>
          </a:p>
        </p:txBody>
      </p:sp>
      <p:grpSp>
        <p:nvGrpSpPr>
          <p:cNvPr name="Group 26" id="26"/>
          <p:cNvGrpSpPr/>
          <p:nvPr/>
        </p:nvGrpSpPr>
        <p:grpSpPr>
          <a:xfrm rot="0">
            <a:off x="7544246" y="6755309"/>
            <a:ext cx="10057508" cy="28575"/>
            <a:chOff x="0" y="0"/>
            <a:chExt cx="13410010" cy="38100"/>
          </a:xfrm>
        </p:grpSpPr>
        <p:sp>
          <p:nvSpPr>
            <p:cNvPr name="Freeform 27" id="27"/>
            <p:cNvSpPr/>
            <p:nvPr/>
          </p:nvSpPr>
          <p:spPr>
            <a:xfrm flipH="false" flipV="false" rot="0">
              <a:off x="0" y="0"/>
              <a:ext cx="13410057" cy="38100"/>
            </a:xfrm>
            <a:custGeom>
              <a:avLst/>
              <a:gdLst/>
              <a:ahLst/>
              <a:cxnLst/>
              <a:rect r="r" b="b" t="t" l="l"/>
              <a:pathLst>
                <a:path h="38100" w="13410057">
                  <a:moveTo>
                    <a:pt x="0" y="0"/>
                  </a:moveTo>
                  <a:lnTo>
                    <a:pt x="13410057" y="0"/>
                  </a:lnTo>
                  <a:lnTo>
                    <a:pt x="13410057" y="38100"/>
                  </a:lnTo>
                  <a:lnTo>
                    <a:pt x="0" y="38100"/>
                  </a:lnTo>
                  <a:close/>
                </a:path>
              </a:pathLst>
            </a:custGeom>
            <a:solidFill>
              <a:srgbClr val="1D1D1B"/>
            </a:solidFill>
          </p:spPr>
        </p:sp>
      </p:grpSp>
      <p:sp>
        <p:nvSpPr>
          <p:cNvPr name="TextBox 28" id="28"/>
          <p:cNvSpPr txBox="true"/>
          <p:nvPr/>
        </p:nvSpPr>
        <p:spPr>
          <a:xfrm rot="0">
            <a:off x="7544246" y="6891338"/>
            <a:ext cx="2669840"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Optimize Scalability</a:t>
            </a:r>
          </a:p>
        </p:txBody>
      </p:sp>
      <p:sp>
        <p:nvSpPr>
          <p:cNvPr name="TextBox 29" id="29"/>
          <p:cNvSpPr txBox="true"/>
          <p:nvPr/>
        </p:nvSpPr>
        <p:spPr>
          <a:xfrm rot="0">
            <a:off x="7544246" y="7277100"/>
            <a:ext cx="10057508" cy="370731"/>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Layer-2 solutions (Polygon, Arbitrum) for reduced gas costs and improved throughput</a:t>
            </a:r>
          </a:p>
        </p:txBody>
      </p:sp>
      <p:sp>
        <p:nvSpPr>
          <p:cNvPr name="TextBox 30" id="30"/>
          <p:cNvSpPr txBox="true"/>
          <p:nvPr/>
        </p:nvSpPr>
        <p:spPr>
          <a:xfrm rot="0">
            <a:off x="7544246" y="8069908"/>
            <a:ext cx="2450901" cy="325339"/>
          </a:xfrm>
          <a:prstGeom prst="rect">
            <a:avLst/>
          </a:prstGeom>
        </p:spPr>
        <p:txBody>
          <a:bodyPr anchor="t" rtlCol="false" tIns="0" lIns="0" bIns="0" rIns="0">
            <a:spAutoFit/>
          </a:bodyPr>
          <a:lstStyle/>
          <a:p>
            <a:pPr algn="l">
              <a:lnSpc>
                <a:spcPts val="2375"/>
              </a:lnSpc>
            </a:pPr>
            <a:r>
              <a:rPr lang="en-US" sz="1874" b="true">
                <a:solidFill>
                  <a:srgbClr val="1D1D1B"/>
                </a:solidFill>
                <a:latin typeface="Tomorrow Bold"/>
                <a:ea typeface="Tomorrow Bold"/>
                <a:cs typeface="Tomorrow Bold"/>
                <a:sym typeface="Tomorrow Bold"/>
              </a:rPr>
              <a:t>Vision Statement</a:t>
            </a:r>
          </a:p>
        </p:txBody>
      </p:sp>
      <p:sp>
        <p:nvSpPr>
          <p:cNvPr name="TextBox 31" id="31"/>
          <p:cNvSpPr txBox="true"/>
          <p:nvPr/>
        </p:nvSpPr>
        <p:spPr>
          <a:xfrm rot="0">
            <a:off x="7838331" y="8852744"/>
            <a:ext cx="9763422" cy="684311"/>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"Redefining crowdfunding through blockchain transparency and trust—eliminating intermediaries, reducing costs, and enabling global participation in transformative projects."</a:t>
            </a:r>
          </a:p>
        </p:txBody>
      </p:sp>
      <p:grpSp>
        <p:nvGrpSpPr>
          <p:cNvPr name="Group 32" id="32"/>
          <p:cNvGrpSpPr/>
          <p:nvPr/>
        </p:nvGrpSpPr>
        <p:grpSpPr>
          <a:xfrm rot="0">
            <a:off x="7544246" y="8689330"/>
            <a:ext cx="28575" cy="1068289"/>
            <a:chOff x="0" y="0"/>
            <a:chExt cx="38100" cy="1424385"/>
          </a:xfrm>
        </p:grpSpPr>
        <p:sp>
          <p:nvSpPr>
            <p:cNvPr name="Freeform 33" id="33"/>
            <p:cNvSpPr/>
            <p:nvPr/>
          </p:nvSpPr>
          <p:spPr>
            <a:xfrm flipH="false" flipV="false" rot="0">
              <a:off x="0" y="0"/>
              <a:ext cx="38100" cy="1424432"/>
            </a:xfrm>
            <a:custGeom>
              <a:avLst/>
              <a:gdLst/>
              <a:ahLst/>
              <a:cxnLst/>
              <a:rect r="r" b="b" t="t" l="l"/>
              <a:pathLst>
                <a:path h="1424432" w="38100">
                  <a:moveTo>
                    <a:pt x="0" y="0"/>
                  </a:moveTo>
                  <a:lnTo>
                    <a:pt x="38100" y="0"/>
                  </a:lnTo>
                  <a:lnTo>
                    <a:pt x="38100" y="1424432"/>
                  </a:lnTo>
                  <a:lnTo>
                    <a:pt x="0" y="1424432"/>
                  </a:lnTo>
                  <a:close/>
                </a:path>
              </a:pathLst>
            </a:custGeom>
            <a:solidFill>
              <a:srgbClr val="1D1D1B"/>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36784" y="1499791"/>
            <a:ext cx="11584294" cy="8195888"/>
          </a:xfrm>
          <a:custGeom>
            <a:avLst/>
            <a:gdLst/>
            <a:ahLst/>
            <a:cxnLst/>
            <a:rect r="r" b="b" t="t" l="l"/>
            <a:pathLst>
              <a:path h="8195888" w="11584294">
                <a:moveTo>
                  <a:pt x="0" y="0"/>
                </a:moveTo>
                <a:lnTo>
                  <a:pt x="11584294" y="0"/>
                </a:lnTo>
                <a:lnTo>
                  <a:pt x="11584294" y="8195888"/>
                </a:lnTo>
                <a:lnTo>
                  <a:pt x="0" y="8195888"/>
                </a:lnTo>
                <a:lnTo>
                  <a:pt x="0" y="0"/>
                </a:lnTo>
                <a:close/>
              </a:path>
            </a:pathLst>
          </a:custGeom>
          <a:blipFill>
            <a:blip r:embed="rId2"/>
            <a:stretch>
              <a:fillRect l="0" t="0" r="0" b="0"/>
            </a:stretch>
          </a:blipFill>
        </p:spPr>
      </p:sp>
      <p:sp>
        <p:nvSpPr>
          <p:cNvPr name="TextBox 3" id="3"/>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Status Of Review Paper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9730" y="2843973"/>
            <a:ext cx="13501854" cy="5923939"/>
          </a:xfrm>
          <a:custGeom>
            <a:avLst/>
            <a:gdLst/>
            <a:ahLst/>
            <a:cxnLst/>
            <a:rect r="r" b="b" t="t" l="l"/>
            <a:pathLst>
              <a:path h="5923939" w="13501854">
                <a:moveTo>
                  <a:pt x="0" y="0"/>
                </a:moveTo>
                <a:lnTo>
                  <a:pt x="13501855" y="0"/>
                </a:lnTo>
                <a:lnTo>
                  <a:pt x="13501855" y="5923939"/>
                </a:lnTo>
                <a:lnTo>
                  <a:pt x="0" y="5923939"/>
                </a:lnTo>
                <a:lnTo>
                  <a:pt x="0" y="0"/>
                </a:lnTo>
                <a:close/>
              </a:path>
            </a:pathLst>
          </a:custGeom>
          <a:blipFill>
            <a:blip r:embed="rId2"/>
            <a:stretch>
              <a:fillRect l="0" t="0" r="0" b="0"/>
            </a:stretch>
          </a:blipFill>
        </p:spPr>
      </p:sp>
      <p:sp>
        <p:nvSpPr>
          <p:cNvPr name="TextBox 3" id="3"/>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4" id="4"/>
          <p:cNvSpPr txBox="true"/>
          <p:nvPr/>
        </p:nvSpPr>
        <p:spPr>
          <a:xfrm rot="0">
            <a:off x="1184365" y="1242219"/>
            <a:ext cx="3533147"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User Interface</a:t>
            </a:r>
          </a:p>
        </p:txBody>
      </p:sp>
      <p:sp>
        <p:nvSpPr>
          <p:cNvPr name="TextBox 5" id="5"/>
          <p:cNvSpPr txBox="true"/>
          <p:nvPr/>
        </p:nvSpPr>
        <p:spPr>
          <a:xfrm rot="0">
            <a:off x="7810448" y="2159946"/>
            <a:ext cx="2667103"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HomePage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0793" y="3051003"/>
            <a:ext cx="11708203" cy="5151609"/>
          </a:xfrm>
          <a:custGeom>
            <a:avLst/>
            <a:gdLst/>
            <a:ahLst/>
            <a:cxnLst/>
            <a:rect r="r" b="b" t="t" l="l"/>
            <a:pathLst>
              <a:path h="5151609" w="11708203">
                <a:moveTo>
                  <a:pt x="0" y="0"/>
                </a:moveTo>
                <a:lnTo>
                  <a:pt x="11708204" y="0"/>
                </a:lnTo>
                <a:lnTo>
                  <a:pt x="11708204" y="5151609"/>
                </a:lnTo>
                <a:lnTo>
                  <a:pt x="0" y="5151609"/>
                </a:lnTo>
                <a:lnTo>
                  <a:pt x="0" y="0"/>
                </a:lnTo>
                <a:close/>
              </a:path>
            </a:pathLst>
          </a:custGeom>
          <a:blipFill>
            <a:blip r:embed="rId2"/>
            <a:stretch>
              <a:fillRect l="0" t="0" r="0" b="0"/>
            </a:stretch>
          </a:blipFill>
        </p:spPr>
      </p:sp>
      <p:sp>
        <p:nvSpPr>
          <p:cNvPr name="Freeform 3" id="3"/>
          <p:cNvSpPr/>
          <p:nvPr/>
        </p:nvSpPr>
        <p:spPr>
          <a:xfrm flipH="false" flipV="false" rot="0">
            <a:off x="13285130" y="3051003"/>
            <a:ext cx="4116130" cy="6356958"/>
          </a:xfrm>
          <a:custGeom>
            <a:avLst/>
            <a:gdLst/>
            <a:ahLst/>
            <a:cxnLst/>
            <a:rect r="r" b="b" t="t" l="l"/>
            <a:pathLst>
              <a:path h="6356958" w="4116130">
                <a:moveTo>
                  <a:pt x="0" y="0"/>
                </a:moveTo>
                <a:lnTo>
                  <a:pt x="4116130" y="0"/>
                </a:lnTo>
                <a:lnTo>
                  <a:pt x="4116130" y="6356958"/>
                </a:lnTo>
                <a:lnTo>
                  <a:pt x="0" y="6356958"/>
                </a:lnTo>
                <a:lnTo>
                  <a:pt x="0" y="0"/>
                </a:lnTo>
                <a:close/>
              </a:path>
            </a:pathLst>
          </a:custGeom>
          <a:blipFill>
            <a:blip r:embed="rId3"/>
            <a:stretch>
              <a:fillRect l="0" t="0" r="0" b="0"/>
            </a:stretch>
          </a:blipFill>
        </p:spPr>
      </p:sp>
      <p:sp>
        <p:nvSpPr>
          <p:cNvPr name="TextBox 4" id="4"/>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5" id="5"/>
          <p:cNvSpPr txBox="true"/>
          <p:nvPr/>
        </p:nvSpPr>
        <p:spPr>
          <a:xfrm rot="0">
            <a:off x="1184365" y="1242219"/>
            <a:ext cx="3533147"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User Interface</a:t>
            </a:r>
          </a:p>
        </p:txBody>
      </p:sp>
      <p:sp>
        <p:nvSpPr>
          <p:cNvPr name="TextBox 6" id="6"/>
          <p:cNvSpPr txBox="true"/>
          <p:nvPr/>
        </p:nvSpPr>
        <p:spPr>
          <a:xfrm rot="0">
            <a:off x="4260302" y="2031179"/>
            <a:ext cx="9767396"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Campaign Creation &amp; Wallet Integration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0255" y="3148976"/>
            <a:ext cx="13767491" cy="6109324"/>
          </a:xfrm>
          <a:custGeom>
            <a:avLst/>
            <a:gdLst/>
            <a:ahLst/>
            <a:cxnLst/>
            <a:rect r="r" b="b" t="t" l="l"/>
            <a:pathLst>
              <a:path h="6109324" w="13767491">
                <a:moveTo>
                  <a:pt x="0" y="0"/>
                </a:moveTo>
                <a:lnTo>
                  <a:pt x="13767490" y="0"/>
                </a:lnTo>
                <a:lnTo>
                  <a:pt x="13767490" y="6109324"/>
                </a:lnTo>
                <a:lnTo>
                  <a:pt x="0" y="6109324"/>
                </a:lnTo>
                <a:lnTo>
                  <a:pt x="0" y="0"/>
                </a:lnTo>
                <a:close/>
              </a:path>
            </a:pathLst>
          </a:custGeom>
          <a:blipFill>
            <a:blip r:embed="rId2"/>
            <a:stretch>
              <a:fillRect l="0" t="0" r="0" b="0"/>
            </a:stretch>
          </a:blipFill>
        </p:spPr>
      </p:sp>
      <p:sp>
        <p:nvSpPr>
          <p:cNvPr name="TextBox 3" id="3"/>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4" id="4"/>
          <p:cNvSpPr txBox="true"/>
          <p:nvPr/>
        </p:nvSpPr>
        <p:spPr>
          <a:xfrm rot="0">
            <a:off x="1184365" y="1242219"/>
            <a:ext cx="3533147"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User Interface</a:t>
            </a:r>
          </a:p>
        </p:txBody>
      </p:sp>
      <p:sp>
        <p:nvSpPr>
          <p:cNvPr name="TextBox 5" id="5"/>
          <p:cNvSpPr txBox="true"/>
          <p:nvPr/>
        </p:nvSpPr>
        <p:spPr>
          <a:xfrm rot="0">
            <a:off x="6796103" y="2031179"/>
            <a:ext cx="4695793"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Campaign  Created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6505" y="3479940"/>
            <a:ext cx="13924097" cy="6091793"/>
          </a:xfrm>
          <a:custGeom>
            <a:avLst/>
            <a:gdLst/>
            <a:ahLst/>
            <a:cxnLst/>
            <a:rect r="r" b="b" t="t" l="l"/>
            <a:pathLst>
              <a:path h="6091793" w="13924097">
                <a:moveTo>
                  <a:pt x="0" y="0"/>
                </a:moveTo>
                <a:lnTo>
                  <a:pt x="13924098" y="0"/>
                </a:lnTo>
                <a:lnTo>
                  <a:pt x="13924098" y="6091793"/>
                </a:lnTo>
                <a:lnTo>
                  <a:pt x="0" y="6091793"/>
                </a:lnTo>
                <a:lnTo>
                  <a:pt x="0" y="0"/>
                </a:lnTo>
                <a:close/>
              </a:path>
            </a:pathLst>
          </a:custGeom>
          <a:blipFill>
            <a:blip r:embed="rId2"/>
            <a:stretch>
              <a:fillRect l="0" t="0" r="0" b="0"/>
            </a:stretch>
          </a:blipFill>
        </p:spPr>
      </p:sp>
      <p:sp>
        <p:nvSpPr>
          <p:cNvPr name="TextBox 3" id="3"/>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4" id="4"/>
          <p:cNvSpPr txBox="true"/>
          <p:nvPr/>
        </p:nvSpPr>
        <p:spPr>
          <a:xfrm rot="0">
            <a:off x="1184365" y="1242219"/>
            <a:ext cx="3533147"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User Interface</a:t>
            </a:r>
          </a:p>
        </p:txBody>
      </p:sp>
      <p:sp>
        <p:nvSpPr>
          <p:cNvPr name="TextBox 5" id="5"/>
          <p:cNvSpPr txBox="true"/>
          <p:nvPr/>
        </p:nvSpPr>
        <p:spPr>
          <a:xfrm rot="0">
            <a:off x="3955536" y="2337975"/>
            <a:ext cx="10376929"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Campaign Details and Transaction History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9488" y="2411008"/>
            <a:ext cx="8259251" cy="6393648"/>
          </a:xfrm>
          <a:custGeom>
            <a:avLst/>
            <a:gdLst/>
            <a:ahLst/>
            <a:cxnLst/>
            <a:rect r="r" b="b" t="t" l="l"/>
            <a:pathLst>
              <a:path h="6393648" w="8259251">
                <a:moveTo>
                  <a:pt x="0" y="0"/>
                </a:moveTo>
                <a:lnTo>
                  <a:pt x="8259250" y="0"/>
                </a:lnTo>
                <a:lnTo>
                  <a:pt x="8259250" y="6393648"/>
                </a:lnTo>
                <a:lnTo>
                  <a:pt x="0" y="6393648"/>
                </a:lnTo>
                <a:lnTo>
                  <a:pt x="0" y="0"/>
                </a:lnTo>
                <a:close/>
              </a:path>
            </a:pathLst>
          </a:custGeom>
          <a:blipFill>
            <a:blip r:embed="rId2"/>
            <a:stretch>
              <a:fillRect l="0" t="0" r="-46752" b="0"/>
            </a:stretch>
          </a:blipFill>
        </p:spPr>
      </p:sp>
      <p:sp>
        <p:nvSpPr>
          <p:cNvPr name="Freeform 3" id="3"/>
          <p:cNvSpPr/>
          <p:nvPr/>
        </p:nvSpPr>
        <p:spPr>
          <a:xfrm flipH="false" flipV="false" rot="0">
            <a:off x="9568628" y="2411008"/>
            <a:ext cx="8145912" cy="6393648"/>
          </a:xfrm>
          <a:custGeom>
            <a:avLst/>
            <a:gdLst/>
            <a:ahLst/>
            <a:cxnLst/>
            <a:rect r="r" b="b" t="t" l="l"/>
            <a:pathLst>
              <a:path h="6393648" w="8145912">
                <a:moveTo>
                  <a:pt x="0" y="0"/>
                </a:moveTo>
                <a:lnTo>
                  <a:pt x="8145912" y="0"/>
                </a:lnTo>
                <a:lnTo>
                  <a:pt x="8145912" y="6393648"/>
                </a:lnTo>
                <a:lnTo>
                  <a:pt x="0" y="6393648"/>
                </a:lnTo>
                <a:lnTo>
                  <a:pt x="0" y="0"/>
                </a:lnTo>
                <a:close/>
              </a:path>
            </a:pathLst>
          </a:custGeom>
          <a:blipFill>
            <a:blip r:embed="rId3"/>
            <a:stretch>
              <a:fillRect l="0" t="0" r="-48794" b="0"/>
            </a:stretch>
          </a:blipFill>
        </p:spPr>
      </p:sp>
      <p:sp>
        <p:nvSpPr>
          <p:cNvPr name="TextBox 4" id="4"/>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5" id="5"/>
          <p:cNvSpPr txBox="true"/>
          <p:nvPr/>
        </p:nvSpPr>
        <p:spPr>
          <a:xfrm rot="0">
            <a:off x="1146954" y="1242219"/>
            <a:ext cx="3607968"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Code Snippets</a:t>
            </a:r>
          </a:p>
        </p:txBody>
      </p:sp>
      <p:sp>
        <p:nvSpPr>
          <p:cNvPr name="TextBox 6" id="6"/>
          <p:cNvSpPr txBox="true"/>
          <p:nvPr/>
        </p:nvSpPr>
        <p:spPr>
          <a:xfrm rot="0">
            <a:off x="7237594" y="8878186"/>
            <a:ext cx="3812811"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Smart Contract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326" y="2313577"/>
            <a:ext cx="8171192" cy="6569865"/>
          </a:xfrm>
          <a:custGeom>
            <a:avLst/>
            <a:gdLst/>
            <a:ahLst/>
            <a:cxnLst/>
            <a:rect r="r" b="b" t="t" l="l"/>
            <a:pathLst>
              <a:path h="6569865" w="8171192">
                <a:moveTo>
                  <a:pt x="0" y="0"/>
                </a:moveTo>
                <a:lnTo>
                  <a:pt x="8171193" y="0"/>
                </a:lnTo>
                <a:lnTo>
                  <a:pt x="8171193" y="6569865"/>
                </a:lnTo>
                <a:lnTo>
                  <a:pt x="0" y="6569865"/>
                </a:lnTo>
                <a:lnTo>
                  <a:pt x="0" y="0"/>
                </a:lnTo>
                <a:close/>
              </a:path>
            </a:pathLst>
          </a:custGeom>
          <a:blipFill>
            <a:blip r:embed="rId2"/>
            <a:stretch>
              <a:fillRect l="0" t="0" r="-57652" b="0"/>
            </a:stretch>
          </a:blipFill>
        </p:spPr>
      </p:sp>
      <p:sp>
        <p:nvSpPr>
          <p:cNvPr name="Freeform 3" id="3"/>
          <p:cNvSpPr/>
          <p:nvPr/>
        </p:nvSpPr>
        <p:spPr>
          <a:xfrm flipH="false" flipV="false" rot="0">
            <a:off x="9404255" y="2257071"/>
            <a:ext cx="7855045" cy="6626371"/>
          </a:xfrm>
          <a:custGeom>
            <a:avLst/>
            <a:gdLst/>
            <a:ahLst/>
            <a:cxnLst/>
            <a:rect r="r" b="b" t="t" l="l"/>
            <a:pathLst>
              <a:path h="6626371" w="7855045">
                <a:moveTo>
                  <a:pt x="0" y="0"/>
                </a:moveTo>
                <a:lnTo>
                  <a:pt x="7855045" y="0"/>
                </a:lnTo>
                <a:lnTo>
                  <a:pt x="7855045" y="6626371"/>
                </a:lnTo>
                <a:lnTo>
                  <a:pt x="0" y="6626371"/>
                </a:lnTo>
                <a:lnTo>
                  <a:pt x="0" y="0"/>
                </a:lnTo>
                <a:close/>
              </a:path>
            </a:pathLst>
          </a:custGeom>
          <a:blipFill>
            <a:blip r:embed="rId3"/>
            <a:stretch>
              <a:fillRect l="0" t="0" r="-62227" b="0"/>
            </a:stretch>
          </a:blipFill>
        </p:spPr>
      </p:sp>
      <p:sp>
        <p:nvSpPr>
          <p:cNvPr name="TextBox 4" id="4"/>
          <p:cNvSpPr txBox="true"/>
          <p:nvPr/>
        </p:nvSpPr>
        <p:spPr>
          <a:xfrm rot="0">
            <a:off x="1146954" y="1242219"/>
            <a:ext cx="3607968"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Code Snippets</a:t>
            </a:r>
          </a:p>
        </p:txBody>
      </p:sp>
      <p:sp>
        <p:nvSpPr>
          <p:cNvPr name="TextBox 5" id="5"/>
          <p:cNvSpPr txBox="true"/>
          <p:nvPr/>
        </p:nvSpPr>
        <p:spPr>
          <a:xfrm rot="0">
            <a:off x="4385367" y="512014"/>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Demonstration</a:t>
            </a:r>
          </a:p>
        </p:txBody>
      </p:sp>
      <p:sp>
        <p:nvSpPr>
          <p:cNvPr name="TextBox 6" id="6"/>
          <p:cNvSpPr txBox="true"/>
          <p:nvPr/>
        </p:nvSpPr>
        <p:spPr>
          <a:xfrm rot="0">
            <a:off x="4235868" y="8878186"/>
            <a:ext cx="9504427" cy="684027"/>
          </a:xfrm>
          <a:prstGeom prst="rect">
            <a:avLst/>
          </a:prstGeom>
        </p:spPr>
        <p:txBody>
          <a:bodyPr anchor="t" rtlCol="false" tIns="0" lIns="0" bIns="0" rIns="0">
            <a:spAutoFit/>
          </a:bodyPr>
          <a:lstStyle/>
          <a:p>
            <a:pPr algn="ctr">
              <a:lnSpc>
                <a:spcPts val="5588"/>
              </a:lnSpc>
            </a:pPr>
            <a:r>
              <a:rPr lang="en-US" sz="3991" b="true">
                <a:solidFill>
                  <a:srgbClr val="1D1D1B"/>
                </a:solidFill>
                <a:latin typeface="Canva Sans Bold"/>
                <a:ea typeface="Canva Sans Bold"/>
                <a:cs typeface="Canva Sans Bold"/>
                <a:sym typeface="Canva Sans Bold"/>
              </a:rPr>
              <a:t>Configuration &amp; Contract Deployment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58611" y="1230761"/>
            <a:ext cx="9517266" cy="806405"/>
          </a:xfrm>
          <a:prstGeom prst="rect">
            <a:avLst/>
          </a:prstGeom>
        </p:spPr>
        <p:txBody>
          <a:bodyPr anchor="t" rtlCol="false" tIns="0" lIns="0" bIns="0" rIns="0">
            <a:spAutoFit/>
          </a:bodyPr>
          <a:lstStyle/>
          <a:p>
            <a:pPr algn="ctr">
              <a:lnSpc>
                <a:spcPts val="6460"/>
              </a:lnSpc>
            </a:pPr>
            <a:r>
              <a:rPr lang="en-US" sz="5117" b="true">
                <a:solidFill>
                  <a:srgbClr val="1D1D1B"/>
                </a:solidFill>
                <a:latin typeface="Tomorrow Bold"/>
                <a:ea typeface="Tomorrow Bold"/>
                <a:cs typeface="Tomorrow Bold"/>
                <a:sym typeface="Tomorrow Bold"/>
              </a:rPr>
              <a:t>Conclusion</a:t>
            </a:r>
          </a:p>
        </p:txBody>
      </p:sp>
      <p:sp>
        <p:nvSpPr>
          <p:cNvPr name="TextBox 3" id="3"/>
          <p:cNvSpPr txBox="true"/>
          <p:nvPr/>
        </p:nvSpPr>
        <p:spPr>
          <a:xfrm rot="0">
            <a:off x="1364408" y="2330287"/>
            <a:ext cx="16380619" cy="4867219"/>
          </a:xfrm>
          <a:prstGeom prst="rect">
            <a:avLst/>
          </a:prstGeom>
        </p:spPr>
        <p:txBody>
          <a:bodyPr anchor="t" rtlCol="false" tIns="0" lIns="0" bIns="0" rIns="0">
            <a:spAutoFit/>
          </a:bodyPr>
          <a:lstStyle/>
          <a:p>
            <a:pPr algn="l" marL="407530" indent="-203765" lvl="1">
              <a:lnSpc>
                <a:spcPts val="4357"/>
              </a:lnSpc>
              <a:buFont typeface="Arial"/>
              <a:buChar char="•"/>
            </a:pPr>
            <a:r>
              <a:rPr lang="en-US" b="true" sz="2703">
                <a:solidFill>
                  <a:srgbClr val="1D1D1B"/>
                </a:solidFill>
                <a:latin typeface="Tomorrow Bold"/>
                <a:ea typeface="Tomorrow Bold"/>
                <a:cs typeface="Tomorrow Bold"/>
                <a:sym typeface="Tomorrow Bold"/>
              </a:rPr>
              <a:t>The </a:t>
            </a:r>
            <a:r>
              <a:rPr lang="en-US" b="true" sz="2703">
                <a:solidFill>
                  <a:srgbClr val="1D1D1B"/>
                </a:solidFill>
                <a:latin typeface="Tomorrow Bold"/>
                <a:ea typeface="Tomorrow Bold"/>
                <a:cs typeface="Tomorrow Bold"/>
                <a:sym typeface="Tomorrow Bold"/>
              </a:rPr>
              <a:t>project introduces a transparent and secure crowdfunding system using blockchain and smart contracts.</a:t>
            </a:r>
          </a:p>
          <a:p>
            <a:pPr algn="l" marL="407530" indent="-203765" lvl="1">
              <a:lnSpc>
                <a:spcPts val="4357"/>
              </a:lnSpc>
              <a:buFont typeface="Arial"/>
              <a:buChar char="•"/>
            </a:pPr>
            <a:r>
              <a:rPr lang="en-US" b="true" sz="2703">
                <a:solidFill>
                  <a:srgbClr val="1D1D1B"/>
                </a:solidFill>
                <a:latin typeface="Tomorrow Bold"/>
                <a:ea typeface="Tomorrow Bold"/>
                <a:cs typeface="Tomorrow Bold"/>
                <a:sym typeface="Tomorrow Bold"/>
              </a:rPr>
              <a:t>It removes intermediaries, reducing costs and increasing trust among users.</a:t>
            </a:r>
          </a:p>
          <a:p>
            <a:pPr algn="l" marL="407530" indent="-203765" lvl="1">
              <a:lnSpc>
                <a:spcPts val="4357"/>
              </a:lnSpc>
              <a:buFont typeface="Arial"/>
              <a:buChar char="•"/>
            </a:pPr>
            <a:r>
              <a:rPr lang="en-US" b="true" sz="2703">
                <a:solidFill>
                  <a:srgbClr val="1D1D1B"/>
                </a:solidFill>
                <a:latin typeface="Tomorrow Bold"/>
                <a:ea typeface="Tomorrow Bold"/>
                <a:cs typeface="Tomorrow Bold"/>
                <a:sym typeface="Tomorrow Bold"/>
              </a:rPr>
              <a:t>Core modules like smart contracts and wallet integration are already functional (≈45% progress).</a:t>
            </a:r>
          </a:p>
          <a:p>
            <a:pPr algn="l" marL="407530" indent="-203765" lvl="1">
              <a:lnSpc>
                <a:spcPts val="4357"/>
              </a:lnSpc>
              <a:buFont typeface="Arial"/>
              <a:buChar char="•"/>
            </a:pPr>
            <a:r>
              <a:rPr lang="en-US" b="true" sz="2703">
                <a:solidFill>
                  <a:srgbClr val="1D1D1B"/>
                </a:solidFill>
                <a:latin typeface="Tomorrow Bold"/>
                <a:ea typeface="Tomorrow Bold"/>
                <a:cs typeface="Tomorrow Bold"/>
                <a:sym typeface="Tomorrow Bold"/>
              </a:rPr>
              <a:t>Upcoming work includes UI refinement, security audits, and full deployment.</a:t>
            </a:r>
          </a:p>
          <a:p>
            <a:pPr algn="l" marL="407530" indent="-203765" lvl="1">
              <a:lnSpc>
                <a:spcPts val="4357"/>
              </a:lnSpc>
              <a:buFont typeface="Arial"/>
              <a:buChar char="•"/>
            </a:pPr>
            <a:r>
              <a:rPr lang="en-US" b="true" sz="2703">
                <a:solidFill>
                  <a:srgbClr val="1D1D1B"/>
                </a:solidFill>
                <a:latin typeface="Tomorrow Bold"/>
                <a:ea typeface="Tomorrow Bold"/>
                <a:cs typeface="Tomorrow Bold"/>
                <a:sym typeface="Tomorrow Bold"/>
              </a:rPr>
              <a:t>The platform aims to redefine crowdfunding as a global, decentralized, and trustless ecosystem.</a:t>
            </a:r>
          </a:p>
          <a:p>
            <a:pPr algn="l">
              <a:lnSpc>
                <a:spcPts val="4360"/>
              </a:lnSpc>
            </a:pPr>
          </a:p>
        </p:txBody>
      </p:sp>
      <p:sp>
        <p:nvSpPr>
          <p:cNvPr name="TextBox 4" id="4"/>
          <p:cNvSpPr txBox="true"/>
          <p:nvPr/>
        </p:nvSpPr>
        <p:spPr>
          <a:xfrm rot="0">
            <a:off x="562196" y="8451895"/>
            <a:ext cx="12302412" cy="390587"/>
          </a:xfrm>
          <a:prstGeom prst="rect">
            <a:avLst/>
          </a:prstGeom>
        </p:spPr>
        <p:txBody>
          <a:bodyPr anchor="t" rtlCol="false" tIns="0" lIns="0" bIns="0" rIns="0">
            <a:spAutoFit/>
          </a:bodyPr>
          <a:lstStyle/>
          <a:p>
            <a:pPr algn="ctr">
              <a:lnSpc>
                <a:spcPts val="3029"/>
              </a:lnSpc>
            </a:pPr>
            <a:r>
              <a:rPr lang="en-US" sz="2400" b="true">
                <a:solidFill>
                  <a:srgbClr val="1D1D1B"/>
                </a:solidFill>
                <a:latin typeface="Tomorrow Bold"/>
                <a:ea typeface="Tomorrow Bold"/>
                <a:cs typeface="Tomorrow Bold"/>
                <a:sym typeface="Tomorrow Bold"/>
              </a:rPr>
              <a:t>Deployment Link :-  </a:t>
            </a:r>
            <a:r>
              <a:rPr lang="en-US" b="true" sz="2400" u="sng">
                <a:solidFill>
                  <a:srgbClr val="1D1D1B"/>
                </a:solidFill>
                <a:latin typeface="Tomorrow Bold"/>
                <a:ea typeface="Tomorrow Bold"/>
                <a:cs typeface="Tomorrow Bold"/>
                <a:sym typeface="Tomorrow Bold"/>
                <a:hlinkClick r:id="rId2" tooltip="https://web3-crowdfunding-d-app.vercel.app"/>
              </a:rPr>
              <a:t>https://web3-crowdfunding-d-app.vercel.app/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23628" y="913508"/>
            <a:ext cx="9582745" cy="1677889"/>
          </a:xfrm>
          <a:prstGeom prst="rect">
            <a:avLst/>
          </a:prstGeom>
        </p:spPr>
        <p:txBody>
          <a:bodyPr anchor="t" rtlCol="false" tIns="0" lIns="0" bIns="0" rIns="0">
            <a:spAutoFit/>
          </a:bodyPr>
          <a:lstStyle/>
          <a:p>
            <a:pPr algn="l">
              <a:lnSpc>
                <a:spcPts val="6437"/>
              </a:lnSpc>
            </a:pPr>
            <a:r>
              <a:rPr lang="en-US" sz="5187" b="true">
                <a:solidFill>
                  <a:srgbClr val="1D1D1B"/>
                </a:solidFill>
                <a:latin typeface="Tomorrow Bold"/>
                <a:ea typeface="Tomorrow Bold"/>
                <a:cs typeface="Tomorrow Bold"/>
                <a:sym typeface="Tomorrow Bold"/>
              </a:rPr>
              <a:t>Introduction: The Evolution of Crowdfunding</a:t>
            </a:r>
          </a:p>
        </p:txBody>
      </p:sp>
      <p:sp>
        <p:nvSpPr>
          <p:cNvPr name="TextBox 11" id="11"/>
          <p:cNvSpPr txBox="true"/>
          <p:nvPr/>
        </p:nvSpPr>
        <p:spPr>
          <a:xfrm rot="0">
            <a:off x="923628" y="2901554"/>
            <a:ext cx="9582745" cy="2196107"/>
          </a:xfrm>
          <a:prstGeom prst="rect">
            <a:avLst/>
          </a:prstGeom>
        </p:spPr>
        <p:txBody>
          <a:bodyPr anchor="t" rtlCol="false" tIns="0" lIns="0" bIns="0" rIns="0">
            <a:spAutoFit/>
          </a:bodyPr>
          <a:lstStyle/>
          <a:p>
            <a:pPr algn="l">
              <a:lnSpc>
                <a:spcPts val="3312"/>
              </a:lnSpc>
            </a:pPr>
            <a:r>
              <a:rPr lang="en-US" sz="2062">
                <a:solidFill>
                  <a:srgbClr val="61615C"/>
                </a:solidFill>
                <a:latin typeface="Tomorrow"/>
                <a:ea typeface="Tomorrow"/>
                <a:cs typeface="Tomorrow"/>
                <a:sym typeface="Tomorrow"/>
              </a:rPr>
              <a:t>Crowdfunding has transformed how projects secure capital, democratizing investment beyond traditional banking. However, centralized platforms like Kickstarter and GoFundMe impose significant intermediary costs, create fraud vulnerabilities, and limit global participation through geographical and payment restrictions.</a:t>
            </a:r>
          </a:p>
        </p:txBody>
      </p:sp>
      <p:sp>
        <p:nvSpPr>
          <p:cNvPr name="TextBox 12" id="12"/>
          <p:cNvSpPr txBox="true"/>
          <p:nvPr/>
        </p:nvSpPr>
        <p:spPr>
          <a:xfrm rot="0">
            <a:off x="923628" y="5308847"/>
            <a:ext cx="9582745" cy="507801"/>
          </a:xfrm>
          <a:prstGeom prst="rect">
            <a:avLst/>
          </a:prstGeom>
        </p:spPr>
        <p:txBody>
          <a:bodyPr anchor="t" rtlCol="false" tIns="0" lIns="0" bIns="0" rIns="0">
            <a:spAutoFit/>
          </a:bodyPr>
          <a:lstStyle/>
          <a:p>
            <a:pPr algn="l">
              <a:lnSpc>
                <a:spcPts val="3312"/>
              </a:lnSpc>
            </a:pPr>
            <a:r>
              <a:rPr lang="en-US" sz="2062" b="true">
                <a:solidFill>
                  <a:srgbClr val="61615C"/>
                </a:solidFill>
                <a:latin typeface="Tomorrow Bold"/>
                <a:ea typeface="Tomorrow Bold"/>
                <a:cs typeface="Tomorrow Bold"/>
                <a:sym typeface="Tomorrow Bold"/>
              </a:rPr>
              <a:t>Blockchain and smart contracts address these limitations by:</a:t>
            </a:r>
          </a:p>
        </p:txBody>
      </p:sp>
      <p:sp>
        <p:nvSpPr>
          <p:cNvPr name="TextBox 13" id="13"/>
          <p:cNvSpPr txBox="true"/>
          <p:nvPr/>
        </p:nvSpPr>
        <p:spPr>
          <a:xfrm rot="0">
            <a:off x="923628" y="6027836"/>
            <a:ext cx="9582745" cy="92987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61615C"/>
                </a:solidFill>
                <a:latin typeface="Tomorrow"/>
                <a:ea typeface="Tomorrow"/>
                <a:cs typeface="Tomorrow"/>
                <a:sym typeface="Tomorrow"/>
              </a:rPr>
              <a:t>Eliminating intermediaries and reducing transaction fees from 5-10% to near-zero</a:t>
            </a:r>
          </a:p>
        </p:txBody>
      </p:sp>
      <p:sp>
        <p:nvSpPr>
          <p:cNvPr name="TextBox 14" id="14"/>
          <p:cNvSpPr txBox="true"/>
          <p:nvPr/>
        </p:nvSpPr>
        <p:spPr>
          <a:xfrm rot="0">
            <a:off x="923628" y="6964264"/>
            <a:ext cx="9582745" cy="92987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61615C"/>
                </a:solidFill>
                <a:latin typeface="Tomorrow"/>
                <a:ea typeface="Tomorrow"/>
                <a:cs typeface="Tomorrow"/>
                <a:sym typeface="Tomorrow"/>
              </a:rPr>
              <a:t>Creating immutable, transparent records of every transaction on distributed ledgers</a:t>
            </a:r>
          </a:p>
        </p:txBody>
      </p:sp>
      <p:sp>
        <p:nvSpPr>
          <p:cNvPr name="TextBox 15" id="15"/>
          <p:cNvSpPr txBox="true"/>
          <p:nvPr/>
        </p:nvSpPr>
        <p:spPr>
          <a:xfrm rot="0">
            <a:off x="923628" y="7900690"/>
            <a:ext cx="9582745" cy="92987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61615C"/>
                </a:solidFill>
                <a:latin typeface="Tomorrow"/>
                <a:ea typeface="Tomorrow"/>
                <a:cs typeface="Tomorrow"/>
                <a:sym typeface="Tomorrow"/>
              </a:rPr>
              <a:t>Enabling automated fund release through programmatic smart contracts</a:t>
            </a:r>
          </a:p>
        </p:txBody>
      </p:sp>
      <p:sp>
        <p:nvSpPr>
          <p:cNvPr name="TextBox 16" id="16"/>
          <p:cNvSpPr txBox="true"/>
          <p:nvPr/>
        </p:nvSpPr>
        <p:spPr>
          <a:xfrm rot="0">
            <a:off x="923628" y="8837116"/>
            <a:ext cx="9582745" cy="507801"/>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61615C"/>
                </a:solidFill>
                <a:latin typeface="Tomorrow"/>
                <a:ea typeface="Tomorrow"/>
                <a:cs typeface="Tomorrow"/>
                <a:sym typeface="Tomorrow"/>
              </a:rPr>
              <a:t>Providing borderless access via cryptocurrency wallets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57089" y="653951"/>
            <a:ext cx="9915822" cy="1380530"/>
          </a:xfrm>
          <a:prstGeom prst="rect">
            <a:avLst/>
          </a:prstGeom>
        </p:spPr>
        <p:txBody>
          <a:bodyPr anchor="t" rtlCol="false" tIns="0" lIns="0" bIns="0" rIns="0">
            <a:spAutoFit/>
          </a:bodyPr>
          <a:lstStyle/>
          <a:p>
            <a:pPr algn="l">
              <a:lnSpc>
                <a:spcPts val="5312"/>
              </a:lnSpc>
            </a:pPr>
            <a:r>
              <a:rPr lang="en-US" sz="4250" b="true">
                <a:solidFill>
                  <a:srgbClr val="1D1D1B"/>
                </a:solidFill>
                <a:latin typeface="Tomorrow Bold"/>
                <a:ea typeface="Tomorrow Bold"/>
                <a:cs typeface="Tomorrow Bold"/>
                <a:sym typeface="Tomorrow Bold"/>
              </a:rPr>
              <a:t>Problem Statement: Limitations of Current Systems</a:t>
            </a:r>
          </a:p>
        </p:txBody>
      </p:sp>
      <p:grpSp>
        <p:nvGrpSpPr>
          <p:cNvPr name="Group 9" id="9"/>
          <p:cNvGrpSpPr/>
          <p:nvPr/>
        </p:nvGrpSpPr>
        <p:grpSpPr>
          <a:xfrm rot="0">
            <a:off x="742801" y="2344639"/>
            <a:ext cx="9944397" cy="1677740"/>
            <a:chOff x="0" y="0"/>
            <a:chExt cx="13259197" cy="2236987"/>
          </a:xfrm>
        </p:grpSpPr>
        <p:sp>
          <p:nvSpPr>
            <p:cNvPr name="Freeform 10" id="10"/>
            <p:cNvSpPr/>
            <p:nvPr/>
          </p:nvSpPr>
          <p:spPr>
            <a:xfrm flipH="false" flipV="false" rot="0">
              <a:off x="19050" y="19050"/>
              <a:ext cx="13221081" cy="2198878"/>
            </a:xfrm>
            <a:custGeom>
              <a:avLst/>
              <a:gdLst/>
              <a:ahLst/>
              <a:cxnLst/>
              <a:rect r="r" b="b" t="t" l="l"/>
              <a:pathLst>
                <a:path h="2198878" w="13221081">
                  <a:moveTo>
                    <a:pt x="0" y="182880"/>
                  </a:moveTo>
                  <a:cubicBezTo>
                    <a:pt x="0" y="81915"/>
                    <a:pt x="83058" y="0"/>
                    <a:pt x="185547" y="0"/>
                  </a:cubicBezTo>
                  <a:lnTo>
                    <a:pt x="13035535" y="0"/>
                  </a:lnTo>
                  <a:cubicBezTo>
                    <a:pt x="13138023" y="0"/>
                    <a:pt x="13221081" y="81915"/>
                    <a:pt x="13221081" y="182880"/>
                  </a:cubicBezTo>
                  <a:lnTo>
                    <a:pt x="13221081" y="2015998"/>
                  </a:lnTo>
                  <a:cubicBezTo>
                    <a:pt x="13221081" y="2116963"/>
                    <a:pt x="13138023" y="2198878"/>
                    <a:pt x="13035535" y="2198878"/>
                  </a:cubicBezTo>
                  <a:lnTo>
                    <a:pt x="185547" y="2198878"/>
                  </a:lnTo>
                  <a:cubicBezTo>
                    <a:pt x="83058" y="2198878"/>
                    <a:pt x="0" y="2116963"/>
                    <a:pt x="0" y="2015998"/>
                  </a:cubicBezTo>
                  <a:close/>
                </a:path>
              </a:pathLst>
            </a:custGeom>
            <a:solidFill>
              <a:srgbClr val="FCFCFC"/>
            </a:solidFill>
          </p:spPr>
        </p:sp>
        <p:sp>
          <p:nvSpPr>
            <p:cNvPr name="Freeform 11" id="11"/>
            <p:cNvSpPr/>
            <p:nvPr/>
          </p:nvSpPr>
          <p:spPr>
            <a:xfrm flipH="false" flipV="false" rot="0">
              <a:off x="0" y="0"/>
              <a:ext cx="13259181" cy="2236978"/>
            </a:xfrm>
            <a:custGeom>
              <a:avLst/>
              <a:gdLst/>
              <a:ahLst/>
              <a:cxnLst/>
              <a:rect r="r" b="b" t="t" l="l"/>
              <a:pathLst>
                <a:path h="2236978" w="13259181">
                  <a:moveTo>
                    <a:pt x="0" y="201930"/>
                  </a:moveTo>
                  <a:cubicBezTo>
                    <a:pt x="0" y="90170"/>
                    <a:pt x="91821" y="0"/>
                    <a:pt x="204597" y="0"/>
                  </a:cubicBezTo>
                  <a:lnTo>
                    <a:pt x="13054585" y="0"/>
                  </a:lnTo>
                  <a:lnTo>
                    <a:pt x="13054585" y="19050"/>
                  </a:lnTo>
                  <a:lnTo>
                    <a:pt x="13054585" y="0"/>
                  </a:lnTo>
                  <a:cubicBezTo>
                    <a:pt x="13167361" y="0"/>
                    <a:pt x="13259181" y="90170"/>
                    <a:pt x="13259181" y="201930"/>
                  </a:cubicBezTo>
                  <a:lnTo>
                    <a:pt x="13240131" y="201930"/>
                  </a:lnTo>
                  <a:lnTo>
                    <a:pt x="13259181" y="201930"/>
                  </a:lnTo>
                  <a:lnTo>
                    <a:pt x="13259181" y="2035048"/>
                  </a:lnTo>
                  <a:lnTo>
                    <a:pt x="13240131" y="2035048"/>
                  </a:lnTo>
                  <a:lnTo>
                    <a:pt x="13259181" y="2035048"/>
                  </a:lnTo>
                  <a:cubicBezTo>
                    <a:pt x="13259181" y="2146808"/>
                    <a:pt x="13167361" y="2236978"/>
                    <a:pt x="13054585" y="2236978"/>
                  </a:cubicBezTo>
                  <a:lnTo>
                    <a:pt x="13054585" y="2217928"/>
                  </a:lnTo>
                  <a:lnTo>
                    <a:pt x="13054585" y="2236978"/>
                  </a:lnTo>
                  <a:lnTo>
                    <a:pt x="204597" y="2236978"/>
                  </a:lnTo>
                  <a:lnTo>
                    <a:pt x="204597" y="2217928"/>
                  </a:lnTo>
                  <a:lnTo>
                    <a:pt x="204597" y="2236978"/>
                  </a:lnTo>
                  <a:cubicBezTo>
                    <a:pt x="91821" y="2236978"/>
                    <a:pt x="0" y="2146808"/>
                    <a:pt x="0" y="2035048"/>
                  </a:cubicBezTo>
                  <a:lnTo>
                    <a:pt x="0" y="201930"/>
                  </a:lnTo>
                  <a:lnTo>
                    <a:pt x="19050" y="201930"/>
                  </a:lnTo>
                  <a:lnTo>
                    <a:pt x="0" y="201930"/>
                  </a:lnTo>
                  <a:moveTo>
                    <a:pt x="38100" y="201930"/>
                  </a:moveTo>
                  <a:lnTo>
                    <a:pt x="38100" y="2035048"/>
                  </a:lnTo>
                  <a:lnTo>
                    <a:pt x="19050" y="2035048"/>
                  </a:lnTo>
                  <a:lnTo>
                    <a:pt x="38100" y="2035048"/>
                  </a:lnTo>
                  <a:cubicBezTo>
                    <a:pt x="38100" y="2125218"/>
                    <a:pt x="112395" y="2198878"/>
                    <a:pt x="204597" y="2198878"/>
                  </a:cubicBezTo>
                  <a:lnTo>
                    <a:pt x="13054585" y="2198878"/>
                  </a:lnTo>
                  <a:cubicBezTo>
                    <a:pt x="13146787" y="2198878"/>
                    <a:pt x="13221081" y="2125218"/>
                    <a:pt x="13221081" y="2035048"/>
                  </a:cubicBezTo>
                  <a:lnTo>
                    <a:pt x="13221081" y="201930"/>
                  </a:lnTo>
                  <a:cubicBezTo>
                    <a:pt x="13221081" y="111760"/>
                    <a:pt x="13146787" y="38100"/>
                    <a:pt x="13054585" y="38100"/>
                  </a:cubicBezTo>
                  <a:lnTo>
                    <a:pt x="204597" y="38100"/>
                  </a:lnTo>
                  <a:lnTo>
                    <a:pt x="204597" y="19050"/>
                  </a:lnTo>
                  <a:lnTo>
                    <a:pt x="204597" y="38100"/>
                  </a:lnTo>
                  <a:cubicBezTo>
                    <a:pt x="112395" y="38100"/>
                    <a:pt x="38100" y="111760"/>
                    <a:pt x="38100" y="201930"/>
                  </a:cubicBezTo>
                  <a:close/>
                </a:path>
              </a:pathLst>
            </a:custGeom>
            <a:solidFill>
              <a:srgbClr val="D6D0D0"/>
            </a:solidFill>
          </p:spPr>
        </p:sp>
      </p:grpSp>
      <p:grpSp>
        <p:nvGrpSpPr>
          <p:cNvPr name="Group 12" id="12"/>
          <p:cNvGrpSpPr/>
          <p:nvPr/>
        </p:nvGrpSpPr>
        <p:grpSpPr>
          <a:xfrm rot="0">
            <a:off x="728514" y="2358926"/>
            <a:ext cx="114300" cy="1649165"/>
            <a:chOff x="0" y="0"/>
            <a:chExt cx="152400" cy="2198887"/>
          </a:xfrm>
        </p:grpSpPr>
        <p:sp>
          <p:nvSpPr>
            <p:cNvPr name="Freeform 13" id="13"/>
            <p:cNvSpPr/>
            <p:nvPr/>
          </p:nvSpPr>
          <p:spPr>
            <a:xfrm flipH="false" flipV="false" rot="0">
              <a:off x="0" y="0"/>
              <a:ext cx="152400" cy="2198878"/>
            </a:xfrm>
            <a:custGeom>
              <a:avLst/>
              <a:gdLst/>
              <a:ahLst/>
              <a:cxnLst/>
              <a:rect r="r" b="b" t="t" l="l"/>
              <a:pathLst>
                <a:path h="2198878" w="152400">
                  <a:moveTo>
                    <a:pt x="0" y="43307"/>
                  </a:moveTo>
                  <a:cubicBezTo>
                    <a:pt x="0" y="19431"/>
                    <a:pt x="19431" y="0"/>
                    <a:pt x="43307" y="0"/>
                  </a:cubicBezTo>
                  <a:lnTo>
                    <a:pt x="109093" y="0"/>
                  </a:lnTo>
                  <a:cubicBezTo>
                    <a:pt x="132969" y="0"/>
                    <a:pt x="152400" y="19431"/>
                    <a:pt x="152400" y="43307"/>
                  </a:cubicBezTo>
                  <a:lnTo>
                    <a:pt x="152400" y="2155571"/>
                  </a:lnTo>
                  <a:cubicBezTo>
                    <a:pt x="152400" y="2179447"/>
                    <a:pt x="132969" y="2198878"/>
                    <a:pt x="109093" y="2198878"/>
                  </a:cubicBezTo>
                  <a:lnTo>
                    <a:pt x="43307" y="2198878"/>
                  </a:lnTo>
                  <a:cubicBezTo>
                    <a:pt x="19431" y="2198878"/>
                    <a:pt x="0" y="2179447"/>
                    <a:pt x="0" y="2155571"/>
                  </a:cubicBezTo>
                  <a:close/>
                </a:path>
              </a:pathLst>
            </a:custGeom>
            <a:solidFill>
              <a:srgbClr val="1D1D1B"/>
            </a:solidFill>
          </p:spPr>
        </p:sp>
      </p:grpSp>
      <p:sp>
        <p:nvSpPr>
          <p:cNvPr name="TextBox 14" id="14"/>
          <p:cNvSpPr txBox="true"/>
          <p:nvPr/>
        </p:nvSpPr>
        <p:spPr>
          <a:xfrm rot="0">
            <a:off x="1087636" y="2594223"/>
            <a:ext cx="2703910" cy="347514"/>
          </a:xfrm>
          <a:prstGeom prst="rect">
            <a:avLst/>
          </a:prstGeom>
        </p:spPr>
        <p:txBody>
          <a:bodyPr anchor="t" rtlCol="false" tIns="0" lIns="0" bIns="0" rIns="0">
            <a:spAutoFit/>
          </a:bodyPr>
          <a:lstStyle/>
          <a:p>
            <a:pPr algn="l">
              <a:lnSpc>
                <a:spcPts val="2625"/>
              </a:lnSpc>
            </a:pPr>
            <a:r>
              <a:rPr lang="en-US" sz="2125" b="true">
                <a:solidFill>
                  <a:srgbClr val="61615C"/>
                </a:solidFill>
                <a:latin typeface="Tomorrow Bold"/>
                <a:ea typeface="Tomorrow Bold"/>
                <a:cs typeface="Tomorrow Bold"/>
                <a:sym typeface="Tomorrow Bold"/>
              </a:rPr>
              <a:t>High Fees &amp; Costs</a:t>
            </a:r>
          </a:p>
        </p:txBody>
      </p:sp>
      <p:sp>
        <p:nvSpPr>
          <p:cNvPr name="TextBox 15" id="15"/>
          <p:cNvSpPr txBox="true"/>
          <p:nvPr/>
        </p:nvSpPr>
        <p:spPr>
          <a:xfrm rot="0">
            <a:off x="1087636" y="3004840"/>
            <a:ext cx="9340454" cy="758429"/>
          </a:xfrm>
          <a:prstGeom prst="rect">
            <a:avLst/>
          </a:prstGeom>
        </p:spPr>
        <p:txBody>
          <a:bodyPr anchor="t" rtlCol="false" tIns="0" lIns="0" bIns="0" rIns="0">
            <a:spAutoFit/>
          </a:bodyPr>
          <a:lstStyle/>
          <a:p>
            <a:pPr algn="l">
              <a:lnSpc>
                <a:spcPts val="2687"/>
              </a:lnSpc>
            </a:pPr>
            <a:r>
              <a:rPr lang="en-US" sz="1687">
                <a:solidFill>
                  <a:srgbClr val="61615C"/>
                </a:solidFill>
                <a:latin typeface="Tomorrow"/>
                <a:ea typeface="Tomorrow"/>
                <a:cs typeface="Tomorrow"/>
                <a:sym typeface="Tomorrow"/>
              </a:rPr>
              <a:t>Centralized platforms charge 5-10% transaction fees, absorbing significant portions of fundraised capital and reducing net returns to project creators.</a:t>
            </a:r>
          </a:p>
        </p:txBody>
      </p:sp>
      <p:grpSp>
        <p:nvGrpSpPr>
          <p:cNvPr name="Group 16" id="16"/>
          <p:cNvGrpSpPr/>
          <p:nvPr/>
        </p:nvGrpSpPr>
        <p:grpSpPr>
          <a:xfrm rot="0">
            <a:off x="742801" y="4210050"/>
            <a:ext cx="9944397" cy="1677740"/>
            <a:chOff x="0" y="0"/>
            <a:chExt cx="13259197" cy="2236987"/>
          </a:xfrm>
        </p:grpSpPr>
        <p:sp>
          <p:nvSpPr>
            <p:cNvPr name="Freeform 17" id="17"/>
            <p:cNvSpPr/>
            <p:nvPr/>
          </p:nvSpPr>
          <p:spPr>
            <a:xfrm flipH="false" flipV="false" rot="0">
              <a:off x="19050" y="19050"/>
              <a:ext cx="13221081" cy="2198878"/>
            </a:xfrm>
            <a:custGeom>
              <a:avLst/>
              <a:gdLst/>
              <a:ahLst/>
              <a:cxnLst/>
              <a:rect r="r" b="b" t="t" l="l"/>
              <a:pathLst>
                <a:path h="2198878" w="13221081">
                  <a:moveTo>
                    <a:pt x="0" y="182880"/>
                  </a:moveTo>
                  <a:cubicBezTo>
                    <a:pt x="0" y="81915"/>
                    <a:pt x="83058" y="0"/>
                    <a:pt x="185547" y="0"/>
                  </a:cubicBezTo>
                  <a:lnTo>
                    <a:pt x="13035535" y="0"/>
                  </a:lnTo>
                  <a:cubicBezTo>
                    <a:pt x="13138023" y="0"/>
                    <a:pt x="13221081" y="81915"/>
                    <a:pt x="13221081" y="182880"/>
                  </a:cubicBezTo>
                  <a:lnTo>
                    <a:pt x="13221081" y="2015998"/>
                  </a:lnTo>
                  <a:cubicBezTo>
                    <a:pt x="13221081" y="2116963"/>
                    <a:pt x="13138023" y="2198878"/>
                    <a:pt x="13035535" y="2198878"/>
                  </a:cubicBezTo>
                  <a:lnTo>
                    <a:pt x="185547" y="2198878"/>
                  </a:lnTo>
                  <a:cubicBezTo>
                    <a:pt x="83058" y="2198878"/>
                    <a:pt x="0" y="2116963"/>
                    <a:pt x="0" y="2015998"/>
                  </a:cubicBezTo>
                  <a:close/>
                </a:path>
              </a:pathLst>
            </a:custGeom>
            <a:solidFill>
              <a:srgbClr val="FCFCFC"/>
            </a:solidFill>
          </p:spPr>
        </p:sp>
        <p:sp>
          <p:nvSpPr>
            <p:cNvPr name="Freeform 18" id="18"/>
            <p:cNvSpPr/>
            <p:nvPr/>
          </p:nvSpPr>
          <p:spPr>
            <a:xfrm flipH="false" flipV="false" rot="0">
              <a:off x="0" y="0"/>
              <a:ext cx="13259181" cy="2236978"/>
            </a:xfrm>
            <a:custGeom>
              <a:avLst/>
              <a:gdLst/>
              <a:ahLst/>
              <a:cxnLst/>
              <a:rect r="r" b="b" t="t" l="l"/>
              <a:pathLst>
                <a:path h="2236978" w="13259181">
                  <a:moveTo>
                    <a:pt x="0" y="201930"/>
                  </a:moveTo>
                  <a:cubicBezTo>
                    <a:pt x="0" y="90170"/>
                    <a:pt x="91821" y="0"/>
                    <a:pt x="204597" y="0"/>
                  </a:cubicBezTo>
                  <a:lnTo>
                    <a:pt x="13054585" y="0"/>
                  </a:lnTo>
                  <a:lnTo>
                    <a:pt x="13054585" y="19050"/>
                  </a:lnTo>
                  <a:lnTo>
                    <a:pt x="13054585" y="0"/>
                  </a:lnTo>
                  <a:cubicBezTo>
                    <a:pt x="13167361" y="0"/>
                    <a:pt x="13259181" y="90170"/>
                    <a:pt x="13259181" y="201930"/>
                  </a:cubicBezTo>
                  <a:lnTo>
                    <a:pt x="13240131" y="201930"/>
                  </a:lnTo>
                  <a:lnTo>
                    <a:pt x="13259181" y="201930"/>
                  </a:lnTo>
                  <a:lnTo>
                    <a:pt x="13259181" y="2035048"/>
                  </a:lnTo>
                  <a:lnTo>
                    <a:pt x="13240131" y="2035048"/>
                  </a:lnTo>
                  <a:lnTo>
                    <a:pt x="13259181" y="2035048"/>
                  </a:lnTo>
                  <a:cubicBezTo>
                    <a:pt x="13259181" y="2146808"/>
                    <a:pt x="13167361" y="2236978"/>
                    <a:pt x="13054585" y="2236978"/>
                  </a:cubicBezTo>
                  <a:lnTo>
                    <a:pt x="13054585" y="2217928"/>
                  </a:lnTo>
                  <a:lnTo>
                    <a:pt x="13054585" y="2236978"/>
                  </a:lnTo>
                  <a:lnTo>
                    <a:pt x="204597" y="2236978"/>
                  </a:lnTo>
                  <a:lnTo>
                    <a:pt x="204597" y="2217928"/>
                  </a:lnTo>
                  <a:lnTo>
                    <a:pt x="204597" y="2236978"/>
                  </a:lnTo>
                  <a:cubicBezTo>
                    <a:pt x="91821" y="2236978"/>
                    <a:pt x="0" y="2146808"/>
                    <a:pt x="0" y="2035048"/>
                  </a:cubicBezTo>
                  <a:lnTo>
                    <a:pt x="0" y="201930"/>
                  </a:lnTo>
                  <a:lnTo>
                    <a:pt x="19050" y="201930"/>
                  </a:lnTo>
                  <a:lnTo>
                    <a:pt x="0" y="201930"/>
                  </a:lnTo>
                  <a:moveTo>
                    <a:pt x="38100" y="201930"/>
                  </a:moveTo>
                  <a:lnTo>
                    <a:pt x="38100" y="2035048"/>
                  </a:lnTo>
                  <a:lnTo>
                    <a:pt x="19050" y="2035048"/>
                  </a:lnTo>
                  <a:lnTo>
                    <a:pt x="38100" y="2035048"/>
                  </a:lnTo>
                  <a:cubicBezTo>
                    <a:pt x="38100" y="2125218"/>
                    <a:pt x="112395" y="2198878"/>
                    <a:pt x="204597" y="2198878"/>
                  </a:cubicBezTo>
                  <a:lnTo>
                    <a:pt x="13054585" y="2198878"/>
                  </a:lnTo>
                  <a:cubicBezTo>
                    <a:pt x="13146787" y="2198878"/>
                    <a:pt x="13221081" y="2125218"/>
                    <a:pt x="13221081" y="2035048"/>
                  </a:cubicBezTo>
                  <a:lnTo>
                    <a:pt x="13221081" y="201930"/>
                  </a:lnTo>
                  <a:cubicBezTo>
                    <a:pt x="13221081" y="111760"/>
                    <a:pt x="13146787" y="38100"/>
                    <a:pt x="13054585" y="38100"/>
                  </a:cubicBezTo>
                  <a:lnTo>
                    <a:pt x="204597" y="38100"/>
                  </a:lnTo>
                  <a:lnTo>
                    <a:pt x="204597" y="19050"/>
                  </a:lnTo>
                  <a:lnTo>
                    <a:pt x="204597" y="38100"/>
                  </a:lnTo>
                  <a:cubicBezTo>
                    <a:pt x="112395" y="38100"/>
                    <a:pt x="38100" y="111760"/>
                    <a:pt x="38100" y="201930"/>
                  </a:cubicBezTo>
                  <a:close/>
                </a:path>
              </a:pathLst>
            </a:custGeom>
            <a:solidFill>
              <a:srgbClr val="D6D0D0"/>
            </a:solidFill>
          </p:spPr>
        </p:sp>
      </p:grpSp>
      <p:grpSp>
        <p:nvGrpSpPr>
          <p:cNvPr name="Group 19" id="19"/>
          <p:cNvGrpSpPr/>
          <p:nvPr/>
        </p:nvGrpSpPr>
        <p:grpSpPr>
          <a:xfrm rot="0">
            <a:off x="728514" y="4224338"/>
            <a:ext cx="114300" cy="1649165"/>
            <a:chOff x="0" y="0"/>
            <a:chExt cx="152400" cy="2198887"/>
          </a:xfrm>
        </p:grpSpPr>
        <p:sp>
          <p:nvSpPr>
            <p:cNvPr name="Freeform 20" id="20"/>
            <p:cNvSpPr/>
            <p:nvPr/>
          </p:nvSpPr>
          <p:spPr>
            <a:xfrm flipH="false" flipV="false" rot="0">
              <a:off x="0" y="0"/>
              <a:ext cx="152400" cy="2198878"/>
            </a:xfrm>
            <a:custGeom>
              <a:avLst/>
              <a:gdLst/>
              <a:ahLst/>
              <a:cxnLst/>
              <a:rect r="r" b="b" t="t" l="l"/>
              <a:pathLst>
                <a:path h="2198878" w="152400">
                  <a:moveTo>
                    <a:pt x="0" y="43307"/>
                  </a:moveTo>
                  <a:cubicBezTo>
                    <a:pt x="0" y="19431"/>
                    <a:pt x="19431" y="0"/>
                    <a:pt x="43307" y="0"/>
                  </a:cubicBezTo>
                  <a:lnTo>
                    <a:pt x="109093" y="0"/>
                  </a:lnTo>
                  <a:cubicBezTo>
                    <a:pt x="132969" y="0"/>
                    <a:pt x="152400" y="19431"/>
                    <a:pt x="152400" y="43307"/>
                  </a:cubicBezTo>
                  <a:lnTo>
                    <a:pt x="152400" y="2155571"/>
                  </a:lnTo>
                  <a:cubicBezTo>
                    <a:pt x="152400" y="2179447"/>
                    <a:pt x="132969" y="2198878"/>
                    <a:pt x="109093" y="2198878"/>
                  </a:cubicBezTo>
                  <a:lnTo>
                    <a:pt x="43307" y="2198878"/>
                  </a:lnTo>
                  <a:cubicBezTo>
                    <a:pt x="19431" y="2198878"/>
                    <a:pt x="0" y="2179447"/>
                    <a:pt x="0" y="2155571"/>
                  </a:cubicBezTo>
                  <a:close/>
                </a:path>
              </a:pathLst>
            </a:custGeom>
            <a:solidFill>
              <a:srgbClr val="1D1D1B"/>
            </a:solidFill>
          </p:spPr>
        </p:sp>
      </p:grpSp>
      <p:sp>
        <p:nvSpPr>
          <p:cNvPr name="TextBox 21" id="21"/>
          <p:cNvSpPr txBox="true"/>
          <p:nvPr/>
        </p:nvSpPr>
        <p:spPr>
          <a:xfrm rot="0">
            <a:off x="1087636" y="4459635"/>
            <a:ext cx="2703910" cy="347514"/>
          </a:xfrm>
          <a:prstGeom prst="rect">
            <a:avLst/>
          </a:prstGeom>
        </p:spPr>
        <p:txBody>
          <a:bodyPr anchor="t" rtlCol="false" tIns="0" lIns="0" bIns="0" rIns="0">
            <a:spAutoFit/>
          </a:bodyPr>
          <a:lstStyle/>
          <a:p>
            <a:pPr algn="l">
              <a:lnSpc>
                <a:spcPts val="2625"/>
              </a:lnSpc>
            </a:pPr>
            <a:r>
              <a:rPr lang="en-US" sz="2125" b="true">
                <a:solidFill>
                  <a:srgbClr val="61615C"/>
                </a:solidFill>
                <a:latin typeface="Tomorrow Bold"/>
                <a:ea typeface="Tomorrow Bold"/>
                <a:cs typeface="Tomorrow Bold"/>
                <a:sym typeface="Tomorrow Bold"/>
              </a:rPr>
              <a:t>Fraud &amp; Disputes</a:t>
            </a:r>
          </a:p>
        </p:txBody>
      </p:sp>
      <p:sp>
        <p:nvSpPr>
          <p:cNvPr name="TextBox 22" id="22"/>
          <p:cNvSpPr txBox="true"/>
          <p:nvPr/>
        </p:nvSpPr>
        <p:spPr>
          <a:xfrm rot="0">
            <a:off x="1087636" y="4870251"/>
            <a:ext cx="9340454" cy="758429"/>
          </a:xfrm>
          <a:prstGeom prst="rect">
            <a:avLst/>
          </a:prstGeom>
        </p:spPr>
        <p:txBody>
          <a:bodyPr anchor="t" rtlCol="false" tIns="0" lIns="0" bIns="0" rIns="0">
            <a:spAutoFit/>
          </a:bodyPr>
          <a:lstStyle/>
          <a:p>
            <a:pPr algn="l">
              <a:lnSpc>
                <a:spcPts val="2687"/>
              </a:lnSpc>
            </a:pPr>
            <a:r>
              <a:rPr lang="en-US" sz="1687">
                <a:solidFill>
                  <a:srgbClr val="61615C"/>
                </a:solidFill>
                <a:latin typeface="Tomorrow"/>
                <a:ea typeface="Tomorrow"/>
                <a:cs typeface="Tomorrow"/>
                <a:sym typeface="Tomorrow"/>
              </a:rPr>
              <a:t>Lack of transparency creates opportunities for fraudulent campaigns and project mismanagement. Refund resolution is manual and time-consuming.</a:t>
            </a:r>
          </a:p>
        </p:txBody>
      </p:sp>
      <p:grpSp>
        <p:nvGrpSpPr>
          <p:cNvPr name="Group 23" id="23"/>
          <p:cNvGrpSpPr/>
          <p:nvPr/>
        </p:nvGrpSpPr>
        <p:grpSpPr>
          <a:xfrm rot="0">
            <a:off x="742801" y="6075461"/>
            <a:ext cx="9944397" cy="1677740"/>
            <a:chOff x="0" y="0"/>
            <a:chExt cx="13259197" cy="2236987"/>
          </a:xfrm>
        </p:grpSpPr>
        <p:sp>
          <p:nvSpPr>
            <p:cNvPr name="Freeform 24" id="24"/>
            <p:cNvSpPr/>
            <p:nvPr/>
          </p:nvSpPr>
          <p:spPr>
            <a:xfrm flipH="false" flipV="false" rot="0">
              <a:off x="19050" y="19050"/>
              <a:ext cx="13221081" cy="2198878"/>
            </a:xfrm>
            <a:custGeom>
              <a:avLst/>
              <a:gdLst/>
              <a:ahLst/>
              <a:cxnLst/>
              <a:rect r="r" b="b" t="t" l="l"/>
              <a:pathLst>
                <a:path h="2198878" w="13221081">
                  <a:moveTo>
                    <a:pt x="0" y="182880"/>
                  </a:moveTo>
                  <a:cubicBezTo>
                    <a:pt x="0" y="81915"/>
                    <a:pt x="83058" y="0"/>
                    <a:pt x="185547" y="0"/>
                  </a:cubicBezTo>
                  <a:lnTo>
                    <a:pt x="13035535" y="0"/>
                  </a:lnTo>
                  <a:cubicBezTo>
                    <a:pt x="13138023" y="0"/>
                    <a:pt x="13221081" y="81915"/>
                    <a:pt x="13221081" y="182880"/>
                  </a:cubicBezTo>
                  <a:lnTo>
                    <a:pt x="13221081" y="2015998"/>
                  </a:lnTo>
                  <a:cubicBezTo>
                    <a:pt x="13221081" y="2116963"/>
                    <a:pt x="13138023" y="2198878"/>
                    <a:pt x="13035535" y="2198878"/>
                  </a:cubicBezTo>
                  <a:lnTo>
                    <a:pt x="185547" y="2198878"/>
                  </a:lnTo>
                  <a:cubicBezTo>
                    <a:pt x="83058" y="2198878"/>
                    <a:pt x="0" y="2116963"/>
                    <a:pt x="0" y="2015998"/>
                  </a:cubicBezTo>
                  <a:close/>
                </a:path>
              </a:pathLst>
            </a:custGeom>
            <a:solidFill>
              <a:srgbClr val="FCFCFC"/>
            </a:solidFill>
          </p:spPr>
        </p:sp>
        <p:sp>
          <p:nvSpPr>
            <p:cNvPr name="Freeform 25" id="25"/>
            <p:cNvSpPr/>
            <p:nvPr/>
          </p:nvSpPr>
          <p:spPr>
            <a:xfrm flipH="false" flipV="false" rot="0">
              <a:off x="0" y="0"/>
              <a:ext cx="13259181" cy="2236978"/>
            </a:xfrm>
            <a:custGeom>
              <a:avLst/>
              <a:gdLst/>
              <a:ahLst/>
              <a:cxnLst/>
              <a:rect r="r" b="b" t="t" l="l"/>
              <a:pathLst>
                <a:path h="2236978" w="13259181">
                  <a:moveTo>
                    <a:pt x="0" y="201930"/>
                  </a:moveTo>
                  <a:cubicBezTo>
                    <a:pt x="0" y="90170"/>
                    <a:pt x="91821" y="0"/>
                    <a:pt x="204597" y="0"/>
                  </a:cubicBezTo>
                  <a:lnTo>
                    <a:pt x="13054585" y="0"/>
                  </a:lnTo>
                  <a:lnTo>
                    <a:pt x="13054585" y="19050"/>
                  </a:lnTo>
                  <a:lnTo>
                    <a:pt x="13054585" y="0"/>
                  </a:lnTo>
                  <a:cubicBezTo>
                    <a:pt x="13167361" y="0"/>
                    <a:pt x="13259181" y="90170"/>
                    <a:pt x="13259181" y="201930"/>
                  </a:cubicBezTo>
                  <a:lnTo>
                    <a:pt x="13240131" y="201930"/>
                  </a:lnTo>
                  <a:lnTo>
                    <a:pt x="13259181" y="201930"/>
                  </a:lnTo>
                  <a:lnTo>
                    <a:pt x="13259181" y="2035048"/>
                  </a:lnTo>
                  <a:lnTo>
                    <a:pt x="13240131" y="2035048"/>
                  </a:lnTo>
                  <a:lnTo>
                    <a:pt x="13259181" y="2035048"/>
                  </a:lnTo>
                  <a:cubicBezTo>
                    <a:pt x="13259181" y="2146808"/>
                    <a:pt x="13167361" y="2236978"/>
                    <a:pt x="13054585" y="2236978"/>
                  </a:cubicBezTo>
                  <a:lnTo>
                    <a:pt x="13054585" y="2217928"/>
                  </a:lnTo>
                  <a:lnTo>
                    <a:pt x="13054585" y="2236978"/>
                  </a:lnTo>
                  <a:lnTo>
                    <a:pt x="204597" y="2236978"/>
                  </a:lnTo>
                  <a:lnTo>
                    <a:pt x="204597" y="2217928"/>
                  </a:lnTo>
                  <a:lnTo>
                    <a:pt x="204597" y="2236978"/>
                  </a:lnTo>
                  <a:cubicBezTo>
                    <a:pt x="91821" y="2236978"/>
                    <a:pt x="0" y="2146808"/>
                    <a:pt x="0" y="2035048"/>
                  </a:cubicBezTo>
                  <a:lnTo>
                    <a:pt x="0" y="201930"/>
                  </a:lnTo>
                  <a:lnTo>
                    <a:pt x="19050" y="201930"/>
                  </a:lnTo>
                  <a:lnTo>
                    <a:pt x="0" y="201930"/>
                  </a:lnTo>
                  <a:moveTo>
                    <a:pt x="38100" y="201930"/>
                  </a:moveTo>
                  <a:lnTo>
                    <a:pt x="38100" y="2035048"/>
                  </a:lnTo>
                  <a:lnTo>
                    <a:pt x="19050" y="2035048"/>
                  </a:lnTo>
                  <a:lnTo>
                    <a:pt x="38100" y="2035048"/>
                  </a:lnTo>
                  <a:cubicBezTo>
                    <a:pt x="38100" y="2125218"/>
                    <a:pt x="112395" y="2198878"/>
                    <a:pt x="204597" y="2198878"/>
                  </a:cubicBezTo>
                  <a:lnTo>
                    <a:pt x="13054585" y="2198878"/>
                  </a:lnTo>
                  <a:cubicBezTo>
                    <a:pt x="13146787" y="2198878"/>
                    <a:pt x="13221081" y="2125218"/>
                    <a:pt x="13221081" y="2035048"/>
                  </a:cubicBezTo>
                  <a:lnTo>
                    <a:pt x="13221081" y="201930"/>
                  </a:lnTo>
                  <a:cubicBezTo>
                    <a:pt x="13221081" y="111760"/>
                    <a:pt x="13146787" y="38100"/>
                    <a:pt x="13054585" y="38100"/>
                  </a:cubicBezTo>
                  <a:lnTo>
                    <a:pt x="204597" y="38100"/>
                  </a:lnTo>
                  <a:lnTo>
                    <a:pt x="204597" y="19050"/>
                  </a:lnTo>
                  <a:lnTo>
                    <a:pt x="204597" y="38100"/>
                  </a:lnTo>
                  <a:cubicBezTo>
                    <a:pt x="112395" y="38100"/>
                    <a:pt x="38100" y="111760"/>
                    <a:pt x="38100" y="201930"/>
                  </a:cubicBezTo>
                  <a:close/>
                </a:path>
              </a:pathLst>
            </a:custGeom>
            <a:solidFill>
              <a:srgbClr val="D6D0D0"/>
            </a:solidFill>
          </p:spPr>
        </p:sp>
      </p:grpSp>
      <p:grpSp>
        <p:nvGrpSpPr>
          <p:cNvPr name="Group 26" id="26"/>
          <p:cNvGrpSpPr/>
          <p:nvPr/>
        </p:nvGrpSpPr>
        <p:grpSpPr>
          <a:xfrm rot="0">
            <a:off x="728514" y="6089749"/>
            <a:ext cx="114300" cy="1649165"/>
            <a:chOff x="0" y="0"/>
            <a:chExt cx="152400" cy="2198887"/>
          </a:xfrm>
        </p:grpSpPr>
        <p:sp>
          <p:nvSpPr>
            <p:cNvPr name="Freeform 27" id="27"/>
            <p:cNvSpPr/>
            <p:nvPr/>
          </p:nvSpPr>
          <p:spPr>
            <a:xfrm flipH="false" flipV="false" rot="0">
              <a:off x="0" y="0"/>
              <a:ext cx="152400" cy="2198878"/>
            </a:xfrm>
            <a:custGeom>
              <a:avLst/>
              <a:gdLst/>
              <a:ahLst/>
              <a:cxnLst/>
              <a:rect r="r" b="b" t="t" l="l"/>
              <a:pathLst>
                <a:path h="2198878" w="152400">
                  <a:moveTo>
                    <a:pt x="0" y="43307"/>
                  </a:moveTo>
                  <a:cubicBezTo>
                    <a:pt x="0" y="19431"/>
                    <a:pt x="19431" y="0"/>
                    <a:pt x="43307" y="0"/>
                  </a:cubicBezTo>
                  <a:lnTo>
                    <a:pt x="109093" y="0"/>
                  </a:lnTo>
                  <a:cubicBezTo>
                    <a:pt x="132969" y="0"/>
                    <a:pt x="152400" y="19431"/>
                    <a:pt x="152400" y="43307"/>
                  </a:cubicBezTo>
                  <a:lnTo>
                    <a:pt x="152400" y="2155571"/>
                  </a:lnTo>
                  <a:cubicBezTo>
                    <a:pt x="152400" y="2179447"/>
                    <a:pt x="132969" y="2198878"/>
                    <a:pt x="109093" y="2198878"/>
                  </a:cubicBezTo>
                  <a:lnTo>
                    <a:pt x="43307" y="2198878"/>
                  </a:lnTo>
                  <a:cubicBezTo>
                    <a:pt x="19431" y="2198878"/>
                    <a:pt x="0" y="2179447"/>
                    <a:pt x="0" y="2155571"/>
                  </a:cubicBezTo>
                  <a:close/>
                </a:path>
              </a:pathLst>
            </a:custGeom>
            <a:solidFill>
              <a:srgbClr val="1D1D1B"/>
            </a:solidFill>
          </p:spPr>
        </p:sp>
      </p:grpSp>
      <p:sp>
        <p:nvSpPr>
          <p:cNvPr name="TextBox 28" id="28"/>
          <p:cNvSpPr txBox="true"/>
          <p:nvPr/>
        </p:nvSpPr>
        <p:spPr>
          <a:xfrm rot="0">
            <a:off x="1087636" y="6325046"/>
            <a:ext cx="3773120" cy="333375"/>
          </a:xfrm>
          <a:prstGeom prst="rect">
            <a:avLst/>
          </a:prstGeom>
        </p:spPr>
        <p:txBody>
          <a:bodyPr anchor="t" rtlCol="false" tIns="0" lIns="0" bIns="0" rIns="0">
            <a:spAutoFit/>
          </a:bodyPr>
          <a:lstStyle/>
          <a:p>
            <a:pPr algn="l">
              <a:lnSpc>
                <a:spcPts val="2625"/>
              </a:lnSpc>
            </a:pPr>
            <a:r>
              <a:rPr lang="en-US" sz="2125" b="true">
                <a:solidFill>
                  <a:srgbClr val="61615C"/>
                </a:solidFill>
                <a:latin typeface="Tomorrow Bold"/>
                <a:ea typeface="Tomorrow Bold"/>
                <a:cs typeface="Tomorrow Bold"/>
                <a:sym typeface="Tomorrow Bold"/>
              </a:rPr>
              <a:t>Delayed Disbursements</a:t>
            </a:r>
          </a:p>
        </p:txBody>
      </p:sp>
      <p:sp>
        <p:nvSpPr>
          <p:cNvPr name="TextBox 29" id="29"/>
          <p:cNvSpPr txBox="true"/>
          <p:nvPr/>
        </p:nvSpPr>
        <p:spPr>
          <a:xfrm rot="0">
            <a:off x="1087636" y="6735664"/>
            <a:ext cx="9340454" cy="758429"/>
          </a:xfrm>
          <a:prstGeom prst="rect">
            <a:avLst/>
          </a:prstGeom>
        </p:spPr>
        <p:txBody>
          <a:bodyPr anchor="t" rtlCol="false" tIns="0" lIns="0" bIns="0" rIns="0">
            <a:spAutoFit/>
          </a:bodyPr>
          <a:lstStyle/>
          <a:p>
            <a:pPr algn="l">
              <a:lnSpc>
                <a:spcPts val="2687"/>
              </a:lnSpc>
            </a:pPr>
            <a:r>
              <a:rPr lang="en-US" sz="1687">
                <a:solidFill>
                  <a:srgbClr val="61615C"/>
                </a:solidFill>
                <a:latin typeface="Tomorrow"/>
                <a:ea typeface="Tomorrow"/>
                <a:cs typeface="Tomorrow"/>
                <a:sym typeface="Tomorrow"/>
              </a:rPr>
              <a:t>Centralized intermediaries control fund release, causing delays of days or weeks. Refund processes are inefficient and customer-dependent.</a:t>
            </a:r>
          </a:p>
        </p:txBody>
      </p:sp>
      <p:grpSp>
        <p:nvGrpSpPr>
          <p:cNvPr name="Group 30" id="30"/>
          <p:cNvGrpSpPr/>
          <p:nvPr/>
        </p:nvGrpSpPr>
        <p:grpSpPr>
          <a:xfrm rot="0">
            <a:off x="742801" y="7940874"/>
            <a:ext cx="9944397" cy="1677740"/>
            <a:chOff x="0" y="0"/>
            <a:chExt cx="13259197" cy="2236987"/>
          </a:xfrm>
        </p:grpSpPr>
        <p:sp>
          <p:nvSpPr>
            <p:cNvPr name="Freeform 31" id="31"/>
            <p:cNvSpPr/>
            <p:nvPr/>
          </p:nvSpPr>
          <p:spPr>
            <a:xfrm flipH="false" flipV="false" rot="0">
              <a:off x="19050" y="19050"/>
              <a:ext cx="13221081" cy="2198878"/>
            </a:xfrm>
            <a:custGeom>
              <a:avLst/>
              <a:gdLst/>
              <a:ahLst/>
              <a:cxnLst/>
              <a:rect r="r" b="b" t="t" l="l"/>
              <a:pathLst>
                <a:path h="2198878" w="13221081">
                  <a:moveTo>
                    <a:pt x="0" y="182880"/>
                  </a:moveTo>
                  <a:cubicBezTo>
                    <a:pt x="0" y="81915"/>
                    <a:pt x="83058" y="0"/>
                    <a:pt x="185547" y="0"/>
                  </a:cubicBezTo>
                  <a:lnTo>
                    <a:pt x="13035535" y="0"/>
                  </a:lnTo>
                  <a:cubicBezTo>
                    <a:pt x="13138023" y="0"/>
                    <a:pt x="13221081" y="81915"/>
                    <a:pt x="13221081" y="182880"/>
                  </a:cubicBezTo>
                  <a:lnTo>
                    <a:pt x="13221081" y="2015998"/>
                  </a:lnTo>
                  <a:cubicBezTo>
                    <a:pt x="13221081" y="2116963"/>
                    <a:pt x="13138023" y="2198878"/>
                    <a:pt x="13035535" y="2198878"/>
                  </a:cubicBezTo>
                  <a:lnTo>
                    <a:pt x="185547" y="2198878"/>
                  </a:lnTo>
                  <a:cubicBezTo>
                    <a:pt x="83058" y="2198878"/>
                    <a:pt x="0" y="2116963"/>
                    <a:pt x="0" y="2015998"/>
                  </a:cubicBezTo>
                  <a:close/>
                </a:path>
              </a:pathLst>
            </a:custGeom>
            <a:solidFill>
              <a:srgbClr val="FCFCFC"/>
            </a:solidFill>
          </p:spPr>
        </p:sp>
        <p:sp>
          <p:nvSpPr>
            <p:cNvPr name="Freeform 32" id="32"/>
            <p:cNvSpPr/>
            <p:nvPr/>
          </p:nvSpPr>
          <p:spPr>
            <a:xfrm flipH="false" flipV="false" rot="0">
              <a:off x="0" y="0"/>
              <a:ext cx="13259181" cy="2236978"/>
            </a:xfrm>
            <a:custGeom>
              <a:avLst/>
              <a:gdLst/>
              <a:ahLst/>
              <a:cxnLst/>
              <a:rect r="r" b="b" t="t" l="l"/>
              <a:pathLst>
                <a:path h="2236978" w="13259181">
                  <a:moveTo>
                    <a:pt x="0" y="201930"/>
                  </a:moveTo>
                  <a:cubicBezTo>
                    <a:pt x="0" y="90170"/>
                    <a:pt x="91821" y="0"/>
                    <a:pt x="204597" y="0"/>
                  </a:cubicBezTo>
                  <a:lnTo>
                    <a:pt x="13054585" y="0"/>
                  </a:lnTo>
                  <a:lnTo>
                    <a:pt x="13054585" y="19050"/>
                  </a:lnTo>
                  <a:lnTo>
                    <a:pt x="13054585" y="0"/>
                  </a:lnTo>
                  <a:cubicBezTo>
                    <a:pt x="13167361" y="0"/>
                    <a:pt x="13259181" y="90170"/>
                    <a:pt x="13259181" y="201930"/>
                  </a:cubicBezTo>
                  <a:lnTo>
                    <a:pt x="13240131" y="201930"/>
                  </a:lnTo>
                  <a:lnTo>
                    <a:pt x="13259181" y="201930"/>
                  </a:lnTo>
                  <a:lnTo>
                    <a:pt x="13259181" y="2035048"/>
                  </a:lnTo>
                  <a:lnTo>
                    <a:pt x="13240131" y="2035048"/>
                  </a:lnTo>
                  <a:lnTo>
                    <a:pt x="13259181" y="2035048"/>
                  </a:lnTo>
                  <a:cubicBezTo>
                    <a:pt x="13259181" y="2146808"/>
                    <a:pt x="13167361" y="2236978"/>
                    <a:pt x="13054585" y="2236978"/>
                  </a:cubicBezTo>
                  <a:lnTo>
                    <a:pt x="13054585" y="2217928"/>
                  </a:lnTo>
                  <a:lnTo>
                    <a:pt x="13054585" y="2236978"/>
                  </a:lnTo>
                  <a:lnTo>
                    <a:pt x="204597" y="2236978"/>
                  </a:lnTo>
                  <a:lnTo>
                    <a:pt x="204597" y="2217928"/>
                  </a:lnTo>
                  <a:lnTo>
                    <a:pt x="204597" y="2236978"/>
                  </a:lnTo>
                  <a:cubicBezTo>
                    <a:pt x="91821" y="2236978"/>
                    <a:pt x="0" y="2146808"/>
                    <a:pt x="0" y="2035048"/>
                  </a:cubicBezTo>
                  <a:lnTo>
                    <a:pt x="0" y="201930"/>
                  </a:lnTo>
                  <a:lnTo>
                    <a:pt x="19050" y="201930"/>
                  </a:lnTo>
                  <a:lnTo>
                    <a:pt x="0" y="201930"/>
                  </a:lnTo>
                  <a:moveTo>
                    <a:pt x="38100" y="201930"/>
                  </a:moveTo>
                  <a:lnTo>
                    <a:pt x="38100" y="2035048"/>
                  </a:lnTo>
                  <a:lnTo>
                    <a:pt x="19050" y="2035048"/>
                  </a:lnTo>
                  <a:lnTo>
                    <a:pt x="38100" y="2035048"/>
                  </a:lnTo>
                  <a:cubicBezTo>
                    <a:pt x="38100" y="2125218"/>
                    <a:pt x="112395" y="2198878"/>
                    <a:pt x="204597" y="2198878"/>
                  </a:cubicBezTo>
                  <a:lnTo>
                    <a:pt x="13054585" y="2198878"/>
                  </a:lnTo>
                  <a:cubicBezTo>
                    <a:pt x="13146787" y="2198878"/>
                    <a:pt x="13221081" y="2125218"/>
                    <a:pt x="13221081" y="2035048"/>
                  </a:cubicBezTo>
                  <a:lnTo>
                    <a:pt x="13221081" y="201930"/>
                  </a:lnTo>
                  <a:cubicBezTo>
                    <a:pt x="13221081" y="111760"/>
                    <a:pt x="13146787" y="38100"/>
                    <a:pt x="13054585" y="38100"/>
                  </a:cubicBezTo>
                  <a:lnTo>
                    <a:pt x="204597" y="38100"/>
                  </a:lnTo>
                  <a:lnTo>
                    <a:pt x="204597" y="19050"/>
                  </a:lnTo>
                  <a:lnTo>
                    <a:pt x="204597" y="38100"/>
                  </a:lnTo>
                  <a:cubicBezTo>
                    <a:pt x="112395" y="38100"/>
                    <a:pt x="38100" y="111760"/>
                    <a:pt x="38100" y="201930"/>
                  </a:cubicBezTo>
                  <a:close/>
                </a:path>
              </a:pathLst>
            </a:custGeom>
            <a:solidFill>
              <a:srgbClr val="D6D0D0"/>
            </a:solidFill>
          </p:spPr>
        </p:sp>
      </p:grpSp>
      <p:grpSp>
        <p:nvGrpSpPr>
          <p:cNvPr name="Group 33" id="33"/>
          <p:cNvGrpSpPr/>
          <p:nvPr/>
        </p:nvGrpSpPr>
        <p:grpSpPr>
          <a:xfrm rot="0">
            <a:off x="728514" y="7955161"/>
            <a:ext cx="114300" cy="1649165"/>
            <a:chOff x="0" y="0"/>
            <a:chExt cx="152400" cy="2198887"/>
          </a:xfrm>
        </p:grpSpPr>
        <p:sp>
          <p:nvSpPr>
            <p:cNvPr name="Freeform 34" id="34"/>
            <p:cNvSpPr/>
            <p:nvPr/>
          </p:nvSpPr>
          <p:spPr>
            <a:xfrm flipH="false" flipV="false" rot="0">
              <a:off x="0" y="0"/>
              <a:ext cx="152400" cy="2198878"/>
            </a:xfrm>
            <a:custGeom>
              <a:avLst/>
              <a:gdLst/>
              <a:ahLst/>
              <a:cxnLst/>
              <a:rect r="r" b="b" t="t" l="l"/>
              <a:pathLst>
                <a:path h="2198878" w="152400">
                  <a:moveTo>
                    <a:pt x="0" y="43307"/>
                  </a:moveTo>
                  <a:cubicBezTo>
                    <a:pt x="0" y="19431"/>
                    <a:pt x="19431" y="0"/>
                    <a:pt x="43307" y="0"/>
                  </a:cubicBezTo>
                  <a:lnTo>
                    <a:pt x="109093" y="0"/>
                  </a:lnTo>
                  <a:cubicBezTo>
                    <a:pt x="132969" y="0"/>
                    <a:pt x="152400" y="19431"/>
                    <a:pt x="152400" y="43307"/>
                  </a:cubicBezTo>
                  <a:lnTo>
                    <a:pt x="152400" y="2155571"/>
                  </a:lnTo>
                  <a:cubicBezTo>
                    <a:pt x="152400" y="2179447"/>
                    <a:pt x="132969" y="2198878"/>
                    <a:pt x="109093" y="2198878"/>
                  </a:cubicBezTo>
                  <a:lnTo>
                    <a:pt x="43307" y="2198878"/>
                  </a:lnTo>
                  <a:cubicBezTo>
                    <a:pt x="19431" y="2198878"/>
                    <a:pt x="0" y="2179447"/>
                    <a:pt x="0" y="2155571"/>
                  </a:cubicBezTo>
                  <a:close/>
                </a:path>
              </a:pathLst>
            </a:custGeom>
            <a:solidFill>
              <a:srgbClr val="1D1D1B"/>
            </a:solidFill>
          </p:spPr>
        </p:sp>
      </p:grpSp>
      <p:sp>
        <p:nvSpPr>
          <p:cNvPr name="TextBox 35" id="35"/>
          <p:cNvSpPr txBox="true"/>
          <p:nvPr/>
        </p:nvSpPr>
        <p:spPr>
          <a:xfrm rot="0">
            <a:off x="1087636" y="8190459"/>
            <a:ext cx="3528484" cy="333375"/>
          </a:xfrm>
          <a:prstGeom prst="rect">
            <a:avLst/>
          </a:prstGeom>
        </p:spPr>
        <p:txBody>
          <a:bodyPr anchor="t" rtlCol="false" tIns="0" lIns="0" bIns="0" rIns="0">
            <a:spAutoFit/>
          </a:bodyPr>
          <a:lstStyle/>
          <a:p>
            <a:pPr algn="l">
              <a:lnSpc>
                <a:spcPts val="2625"/>
              </a:lnSpc>
            </a:pPr>
            <a:r>
              <a:rPr lang="en-US" sz="2125" b="true">
                <a:solidFill>
                  <a:srgbClr val="61615C"/>
                </a:solidFill>
                <a:latin typeface="Tomorrow Bold"/>
                <a:ea typeface="Tomorrow Bold"/>
                <a:cs typeface="Tomorrow Bold"/>
                <a:sym typeface="Tomorrow Bold"/>
              </a:rPr>
              <a:t>Global Access Barriers</a:t>
            </a:r>
          </a:p>
        </p:txBody>
      </p:sp>
      <p:sp>
        <p:nvSpPr>
          <p:cNvPr name="TextBox 36" id="36"/>
          <p:cNvSpPr txBox="true"/>
          <p:nvPr/>
        </p:nvSpPr>
        <p:spPr>
          <a:xfrm rot="0">
            <a:off x="1087636" y="8601075"/>
            <a:ext cx="9340454" cy="758429"/>
          </a:xfrm>
          <a:prstGeom prst="rect">
            <a:avLst/>
          </a:prstGeom>
        </p:spPr>
        <p:txBody>
          <a:bodyPr anchor="t" rtlCol="false" tIns="0" lIns="0" bIns="0" rIns="0">
            <a:spAutoFit/>
          </a:bodyPr>
          <a:lstStyle/>
          <a:p>
            <a:pPr algn="l">
              <a:lnSpc>
                <a:spcPts val="2687"/>
              </a:lnSpc>
            </a:pPr>
            <a:r>
              <a:rPr lang="en-US" sz="1687">
                <a:solidFill>
                  <a:srgbClr val="61615C"/>
                </a:solidFill>
                <a:latin typeface="Tomorrow"/>
                <a:ea typeface="Tomorrow"/>
                <a:cs typeface="Tomorrow"/>
                <a:sym typeface="Tomorrow"/>
              </a:rPr>
              <a:t>Geographic restrictions, payment processor limitations, and regulatory compliance requirements exclude substantial populations from both fundraising and contribution.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sp>
        <p:nvSpPr>
          <p:cNvPr name="TextBox 6" id="6"/>
          <p:cNvSpPr txBox="true"/>
          <p:nvPr/>
        </p:nvSpPr>
        <p:spPr>
          <a:xfrm rot="0">
            <a:off x="677912" y="515094"/>
            <a:ext cx="4843165" cy="624334"/>
          </a:xfrm>
          <a:prstGeom prst="rect">
            <a:avLst/>
          </a:prstGeom>
        </p:spPr>
        <p:txBody>
          <a:bodyPr anchor="t" rtlCol="false" tIns="0" lIns="0" bIns="0" rIns="0">
            <a:spAutoFit/>
          </a:bodyPr>
          <a:lstStyle/>
          <a:p>
            <a:pPr algn="l">
              <a:lnSpc>
                <a:spcPts val="4750"/>
              </a:lnSpc>
            </a:pPr>
            <a:r>
              <a:rPr lang="en-US" sz="3812" b="true">
                <a:solidFill>
                  <a:srgbClr val="1D1D1B"/>
                </a:solidFill>
                <a:latin typeface="Tomorrow Bold"/>
                <a:ea typeface="Tomorrow Bold"/>
                <a:cs typeface="Tomorrow Bold"/>
                <a:sym typeface="Tomorrow Bold"/>
              </a:rPr>
              <a:t>Aim &amp; Objectives</a:t>
            </a:r>
          </a:p>
        </p:txBody>
      </p:sp>
      <p:sp>
        <p:nvSpPr>
          <p:cNvPr name="TextBox 7" id="7"/>
          <p:cNvSpPr txBox="true"/>
          <p:nvPr/>
        </p:nvSpPr>
        <p:spPr>
          <a:xfrm rot="0">
            <a:off x="677912" y="1401366"/>
            <a:ext cx="16932176" cy="2534691"/>
          </a:xfrm>
          <a:prstGeom prst="rect">
            <a:avLst/>
          </a:prstGeom>
        </p:spPr>
        <p:txBody>
          <a:bodyPr anchor="t" rtlCol="false" tIns="0" lIns="0" bIns="0" rIns="0">
            <a:spAutoFit/>
          </a:bodyPr>
          <a:lstStyle/>
          <a:p>
            <a:pPr algn="l">
              <a:lnSpc>
                <a:spcPts val="6562"/>
              </a:lnSpc>
            </a:pPr>
            <a:r>
              <a:rPr lang="en-US" sz="5250" b="true">
                <a:solidFill>
                  <a:srgbClr val="1D1D1B"/>
                </a:solidFill>
                <a:latin typeface="Tomorrow Bold"/>
                <a:ea typeface="Tomorrow Bold"/>
                <a:cs typeface="Tomorrow Bold"/>
                <a:sym typeface="Tomorrow Bold"/>
              </a:rPr>
              <a:t>Build a transparent, secure, and globally accessible decentralized crowdfunding ecosystem.</a:t>
            </a:r>
          </a:p>
        </p:txBody>
      </p:sp>
      <p:grpSp>
        <p:nvGrpSpPr>
          <p:cNvPr name="Group 8" id="8"/>
          <p:cNvGrpSpPr/>
          <p:nvPr/>
        </p:nvGrpSpPr>
        <p:grpSpPr>
          <a:xfrm rot="0">
            <a:off x="677912" y="4226570"/>
            <a:ext cx="435769" cy="435769"/>
            <a:chOff x="0" y="0"/>
            <a:chExt cx="581025" cy="581025"/>
          </a:xfrm>
        </p:grpSpPr>
        <p:sp>
          <p:nvSpPr>
            <p:cNvPr name="Freeform 9" id="9"/>
            <p:cNvSpPr/>
            <p:nvPr/>
          </p:nvSpPr>
          <p:spPr>
            <a:xfrm flipH="false" flipV="false" rot="0">
              <a:off x="0" y="0"/>
              <a:ext cx="581025" cy="581025"/>
            </a:xfrm>
            <a:custGeom>
              <a:avLst/>
              <a:gdLst/>
              <a:ahLst/>
              <a:cxnLst/>
              <a:rect r="r" b="b" t="t" l="l"/>
              <a:pathLst>
                <a:path h="581025" w="581025">
                  <a:moveTo>
                    <a:pt x="0" y="38735"/>
                  </a:moveTo>
                  <a:cubicBezTo>
                    <a:pt x="0" y="17399"/>
                    <a:pt x="17399" y="0"/>
                    <a:pt x="38735" y="0"/>
                  </a:cubicBezTo>
                  <a:lnTo>
                    <a:pt x="542290" y="0"/>
                  </a:lnTo>
                  <a:cubicBezTo>
                    <a:pt x="563626" y="0"/>
                    <a:pt x="581025" y="17399"/>
                    <a:pt x="581025" y="38735"/>
                  </a:cubicBezTo>
                  <a:lnTo>
                    <a:pt x="581025" y="542290"/>
                  </a:lnTo>
                  <a:cubicBezTo>
                    <a:pt x="581025" y="563626"/>
                    <a:pt x="563626" y="581025"/>
                    <a:pt x="542290" y="581025"/>
                  </a:cubicBezTo>
                  <a:lnTo>
                    <a:pt x="38735" y="581025"/>
                  </a:lnTo>
                  <a:cubicBezTo>
                    <a:pt x="17399" y="581025"/>
                    <a:pt x="0" y="563626"/>
                    <a:pt x="0" y="542290"/>
                  </a:cubicBezTo>
                  <a:close/>
                </a:path>
              </a:pathLst>
            </a:custGeom>
            <a:solidFill>
              <a:srgbClr val="F0EAEA"/>
            </a:solidFill>
          </p:spPr>
        </p:sp>
      </p:grpSp>
      <p:sp>
        <p:nvSpPr>
          <p:cNvPr name="TextBox 10" id="10"/>
          <p:cNvSpPr txBox="true"/>
          <p:nvPr/>
        </p:nvSpPr>
        <p:spPr>
          <a:xfrm rot="0">
            <a:off x="750540" y="4300984"/>
            <a:ext cx="290512" cy="325041"/>
          </a:xfrm>
          <a:prstGeom prst="rect">
            <a:avLst/>
          </a:prstGeom>
        </p:spPr>
        <p:txBody>
          <a:bodyPr anchor="t" rtlCol="false" tIns="0" lIns="0" bIns="0" rIns="0">
            <a:spAutoFit/>
          </a:bodyPr>
          <a:lstStyle/>
          <a:p>
            <a:pPr algn="ctr">
              <a:lnSpc>
                <a:spcPts val="2249"/>
              </a:lnSpc>
            </a:pPr>
            <a:r>
              <a:rPr lang="en-US" sz="2249" b="true">
                <a:solidFill>
                  <a:srgbClr val="61615C"/>
                </a:solidFill>
                <a:latin typeface="Tomorrow Bold"/>
                <a:ea typeface="Tomorrow Bold"/>
                <a:cs typeface="Tomorrow Bold"/>
                <a:sym typeface="Tomorrow Bold"/>
              </a:rPr>
              <a:t>1</a:t>
            </a:r>
          </a:p>
        </p:txBody>
      </p:sp>
      <p:sp>
        <p:nvSpPr>
          <p:cNvPr name="TextBox 11" id="11"/>
          <p:cNvSpPr txBox="true"/>
          <p:nvPr/>
        </p:nvSpPr>
        <p:spPr>
          <a:xfrm rot="0">
            <a:off x="1307306" y="4274046"/>
            <a:ext cx="4213771"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Design Solidity Smart Contracts</a:t>
            </a:r>
          </a:p>
        </p:txBody>
      </p:sp>
      <p:sp>
        <p:nvSpPr>
          <p:cNvPr name="TextBox 12" id="12"/>
          <p:cNvSpPr txBox="true"/>
          <p:nvPr/>
        </p:nvSpPr>
        <p:spPr>
          <a:xfrm rot="0">
            <a:off x="1307306" y="4654749"/>
            <a:ext cx="16302781" cy="367159"/>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Develop robust contract architecture for campaign management, fund escrow, and automated disbursement logic.</a:t>
            </a:r>
          </a:p>
        </p:txBody>
      </p:sp>
      <p:grpSp>
        <p:nvGrpSpPr>
          <p:cNvPr name="Group 13" id="13"/>
          <p:cNvGrpSpPr/>
          <p:nvPr/>
        </p:nvGrpSpPr>
        <p:grpSpPr>
          <a:xfrm rot="0">
            <a:off x="677912" y="5409308"/>
            <a:ext cx="435769" cy="435769"/>
            <a:chOff x="0" y="0"/>
            <a:chExt cx="581025" cy="581025"/>
          </a:xfrm>
        </p:grpSpPr>
        <p:sp>
          <p:nvSpPr>
            <p:cNvPr name="Freeform 14" id="14"/>
            <p:cNvSpPr/>
            <p:nvPr/>
          </p:nvSpPr>
          <p:spPr>
            <a:xfrm flipH="false" flipV="false" rot="0">
              <a:off x="0" y="0"/>
              <a:ext cx="581025" cy="581025"/>
            </a:xfrm>
            <a:custGeom>
              <a:avLst/>
              <a:gdLst/>
              <a:ahLst/>
              <a:cxnLst/>
              <a:rect r="r" b="b" t="t" l="l"/>
              <a:pathLst>
                <a:path h="581025" w="581025">
                  <a:moveTo>
                    <a:pt x="0" y="38735"/>
                  </a:moveTo>
                  <a:cubicBezTo>
                    <a:pt x="0" y="17399"/>
                    <a:pt x="17399" y="0"/>
                    <a:pt x="38735" y="0"/>
                  </a:cubicBezTo>
                  <a:lnTo>
                    <a:pt x="542290" y="0"/>
                  </a:lnTo>
                  <a:cubicBezTo>
                    <a:pt x="563626" y="0"/>
                    <a:pt x="581025" y="17399"/>
                    <a:pt x="581025" y="38735"/>
                  </a:cubicBezTo>
                  <a:lnTo>
                    <a:pt x="581025" y="542290"/>
                  </a:lnTo>
                  <a:cubicBezTo>
                    <a:pt x="581025" y="563626"/>
                    <a:pt x="563626" y="581025"/>
                    <a:pt x="542290" y="581025"/>
                  </a:cubicBezTo>
                  <a:lnTo>
                    <a:pt x="38735" y="581025"/>
                  </a:lnTo>
                  <a:cubicBezTo>
                    <a:pt x="17399" y="581025"/>
                    <a:pt x="0" y="563626"/>
                    <a:pt x="0" y="542290"/>
                  </a:cubicBezTo>
                  <a:close/>
                </a:path>
              </a:pathLst>
            </a:custGeom>
            <a:solidFill>
              <a:srgbClr val="F0EAEA"/>
            </a:solidFill>
          </p:spPr>
        </p:sp>
      </p:grpSp>
      <p:sp>
        <p:nvSpPr>
          <p:cNvPr name="TextBox 15" id="15"/>
          <p:cNvSpPr txBox="true"/>
          <p:nvPr/>
        </p:nvSpPr>
        <p:spPr>
          <a:xfrm rot="0">
            <a:off x="750540" y="5483721"/>
            <a:ext cx="290512" cy="325041"/>
          </a:xfrm>
          <a:prstGeom prst="rect">
            <a:avLst/>
          </a:prstGeom>
        </p:spPr>
        <p:txBody>
          <a:bodyPr anchor="t" rtlCol="false" tIns="0" lIns="0" bIns="0" rIns="0">
            <a:spAutoFit/>
          </a:bodyPr>
          <a:lstStyle/>
          <a:p>
            <a:pPr algn="ctr">
              <a:lnSpc>
                <a:spcPts val="2249"/>
              </a:lnSpc>
            </a:pPr>
            <a:r>
              <a:rPr lang="en-US" sz="2249" b="true">
                <a:solidFill>
                  <a:srgbClr val="61615C"/>
                </a:solidFill>
                <a:latin typeface="Tomorrow Bold"/>
                <a:ea typeface="Tomorrow Bold"/>
                <a:cs typeface="Tomorrow Bold"/>
                <a:sym typeface="Tomorrow Bold"/>
              </a:rPr>
              <a:t>2</a:t>
            </a:r>
          </a:p>
        </p:txBody>
      </p:sp>
      <p:sp>
        <p:nvSpPr>
          <p:cNvPr name="TextBox 16" id="16"/>
          <p:cNvSpPr txBox="true"/>
          <p:nvPr/>
        </p:nvSpPr>
        <p:spPr>
          <a:xfrm rot="0">
            <a:off x="1307306" y="5456784"/>
            <a:ext cx="4904335"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Integrate Web3.js &amp; Next.js Frontend</a:t>
            </a:r>
          </a:p>
        </p:txBody>
      </p:sp>
      <p:sp>
        <p:nvSpPr>
          <p:cNvPr name="TextBox 17" id="17"/>
          <p:cNvSpPr txBox="true"/>
          <p:nvPr/>
        </p:nvSpPr>
        <p:spPr>
          <a:xfrm rot="0">
            <a:off x="1307306" y="5837485"/>
            <a:ext cx="16302781" cy="367159"/>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Build responsive user interface with seamless blockchain integration and wallet connectivity.</a:t>
            </a:r>
          </a:p>
        </p:txBody>
      </p:sp>
      <p:grpSp>
        <p:nvGrpSpPr>
          <p:cNvPr name="Group 18" id="18"/>
          <p:cNvGrpSpPr/>
          <p:nvPr/>
        </p:nvGrpSpPr>
        <p:grpSpPr>
          <a:xfrm rot="0">
            <a:off x="677912" y="6592044"/>
            <a:ext cx="435769" cy="435769"/>
            <a:chOff x="0" y="0"/>
            <a:chExt cx="581025" cy="581025"/>
          </a:xfrm>
        </p:grpSpPr>
        <p:sp>
          <p:nvSpPr>
            <p:cNvPr name="Freeform 19" id="19"/>
            <p:cNvSpPr/>
            <p:nvPr/>
          </p:nvSpPr>
          <p:spPr>
            <a:xfrm flipH="false" flipV="false" rot="0">
              <a:off x="0" y="0"/>
              <a:ext cx="581025" cy="581025"/>
            </a:xfrm>
            <a:custGeom>
              <a:avLst/>
              <a:gdLst/>
              <a:ahLst/>
              <a:cxnLst/>
              <a:rect r="r" b="b" t="t" l="l"/>
              <a:pathLst>
                <a:path h="581025" w="581025">
                  <a:moveTo>
                    <a:pt x="0" y="38735"/>
                  </a:moveTo>
                  <a:cubicBezTo>
                    <a:pt x="0" y="17399"/>
                    <a:pt x="17399" y="0"/>
                    <a:pt x="38735" y="0"/>
                  </a:cubicBezTo>
                  <a:lnTo>
                    <a:pt x="542290" y="0"/>
                  </a:lnTo>
                  <a:cubicBezTo>
                    <a:pt x="563626" y="0"/>
                    <a:pt x="581025" y="17399"/>
                    <a:pt x="581025" y="38735"/>
                  </a:cubicBezTo>
                  <a:lnTo>
                    <a:pt x="581025" y="542290"/>
                  </a:lnTo>
                  <a:cubicBezTo>
                    <a:pt x="581025" y="563626"/>
                    <a:pt x="563626" y="581025"/>
                    <a:pt x="542290" y="581025"/>
                  </a:cubicBezTo>
                  <a:lnTo>
                    <a:pt x="38735" y="581025"/>
                  </a:lnTo>
                  <a:cubicBezTo>
                    <a:pt x="17399" y="581025"/>
                    <a:pt x="0" y="563626"/>
                    <a:pt x="0" y="542290"/>
                  </a:cubicBezTo>
                  <a:close/>
                </a:path>
              </a:pathLst>
            </a:custGeom>
            <a:solidFill>
              <a:srgbClr val="F0EAEA"/>
            </a:solidFill>
          </p:spPr>
        </p:sp>
      </p:grpSp>
      <p:sp>
        <p:nvSpPr>
          <p:cNvPr name="TextBox 20" id="20"/>
          <p:cNvSpPr txBox="true"/>
          <p:nvPr/>
        </p:nvSpPr>
        <p:spPr>
          <a:xfrm rot="0">
            <a:off x="750540" y="6666459"/>
            <a:ext cx="290512" cy="325041"/>
          </a:xfrm>
          <a:prstGeom prst="rect">
            <a:avLst/>
          </a:prstGeom>
        </p:spPr>
        <p:txBody>
          <a:bodyPr anchor="t" rtlCol="false" tIns="0" lIns="0" bIns="0" rIns="0">
            <a:spAutoFit/>
          </a:bodyPr>
          <a:lstStyle/>
          <a:p>
            <a:pPr algn="ctr">
              <a:lnSpc>
                <a:spcPts val="2249"/>
              </a:lnSpc>
            </a:pPr>
            <a:r>
              <a:rPr lang="en-US" sz="2249" b="true">
                <a:solidFill>
                  <a:srgbClr val="61615C"/>
                </a:solidFill>
                <a:latin typeface="Tomorrow Bold"/>
                <a:ea typeface="Tomorrow Bold"/>
                <a:cs typeface="Tomorrow Bold"/>
                <a:sym typeface="Tomorrow Bold"/>
              </a:rPr>
              <a:t>3</a:t>
            </a:r>
          </a:p>
        </p:txBody>
      </p:sp>
      <p:sp>
        <p:nvSpPr>
          <p:cNvPr name="TextBox 21" id="21"/>
          <p:cNvSpPr txBox="true"/>
          <p:nvPr/>
        </p:nvSpPr>
        <p:spPr>
          <a:xfrm rot="0">
            <a:off x="1307306" y="6639520"/>
            <a:ext cx="5073853"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Ensure Transparency &amp; Immutability</a:t>
            </a:r>
          </a:p>
        </p:txBody>
      </p:sp>
      <p:sp>
        <p:nvSpPr>
          <p:cNvPr name="TextBox 22" id="22"/>
          <p:cNvSpPr txBox="true"/>
          <p:nvPr/>
        </p:nvSpPr>
        <p:spPr>
          <a:xfrm rot="0">
            <a:off x="1307306" y="7020222"/>
            <a:ext cx="16302781" cy="367159"/>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Leverage blockchain records to create auditable, immutable transaction history accessible to all participants.</a:t>
            </a:r>
          </a:p>
        </p:txBody>
      </p:sp>
      <p:grpSp>
        <p:nvGrpSpPr>
          <p:cNvPr name="Group 23" id="23"/>
          <p:cNvGrpSpPr/>
          <p:nvPr/>
        </p:nvGrpSpPr>
        <p:grpSpPr>
          <a:xfrm rot="0">
            <a:off x="677912" y="7774781"/>
            <a:ext cx="435769" cy="435769"/>
            <a:chOff x="0" y="0"/>
            <a:chExt cx="581025" cy="581025"/>
          </a:xfrm>
        </p:grpSpPr>
        <p:sp>
          <p:nvSpPr>
            <p:cNvPr name="Freeform 24" id="24"/>
            <p:cNvSpPr/>
            <p:nvPr/>
          </p:nvSpPr>
          <p:spPr>
            <a:xfrm flipH="false" flipV="false" rot="0">
              <a:off x="0" y="0"/>
              <a:ext cx="581025" cy="581025"/>
            </a:xfrm>
            <a:custGeom>
              <a:avLst/>
              <a:gdLst/>
              <a:ahLst/>
              <a:cxnLst/>
              <a:rect r="r" b="b" t="t" l="l"/>
              <a:pathLst>
                <a:path h="581025" w="581025">
                  <a:moveTo>
                    <a:pt x="0" y="38735"/>
                  </a:moveTo>
                  <a:cubicBezTo>
                    <a:pt x="0" y="17399"/>
                    <a:pt x="17399" y="0"/>
                    <a:pt x="38735" y="0"/>
                  </a:cubicBezTo>
                  <a:lnTo>
                    <a:pt x="542290" y="0"/>
                  </a:lnTo>
                  <a:cubicBezTo>
                    <a:pt x="563626" y="0"/>
                    <a:pt x="581025" y="17399"/>
                    <a:pt x="581025" y="38735"/>
                  </a:cubicBezTo>
                  <a:lnTo>
                    <a:pt x="581025" y="542290"/>
                  </a:lnTo>
                  <a:cubicBezTo>
                    <a:pt x="581025" y="563626"/>
                    <a:pt x="563626" y="581025"/>
                    <a:pt x="542290" y="581025"/>
                  </a:cubicBezTo>
                  <a:lnTo>
                    <a:pt x="38735" y="581025"/>
                  </a:lnTo>
                  <a:cubicBezTo>
                    <a:pt x="17399" y="581025"/>
                    <a:pt x="0" y="563626"/>
                    <a:pt x="0" y="542290"/>
                  </a:cubicBezTo>
                  <a:close/>
                </a:path>
              </a:pathLst>
            </a:custGeom>
            <a:solidFill>
              <a:srgbClr val="F0EAEA"/>
            </a:solidFill>
          </p:spPr>
        </p:sp>
      </p:grpSp>
      <p:sp>
        <p:nvSpPr>
          <p:cNvPr name="TextBox 25" id="25"/>
          <p:cNvSpPr txBox="true"/>
          <p:nvPr/>
        </p:nvSpPr>
        <p:spPr>
          <a:xfrm rot="0">
            <a:off x="750540" y="7849195"/>
            <a:ext cx="290512" cy="325041"/>
          </a:xfrm>
          <a:prstGeom prst="rect">
            <a:avLst/>
          </a:prstGeom>
        </p:spPr>
        <p:txBody>
          <a:bodyPr anchor="t" rtlCol="false" tIns="0" lIns="0" bIns="0" rIns="0">
            <a:spAutoFit/>
          </a:bodyPr>
          <a:lstStyle/>
          <a:p>
            <a:pPr algn="ctr">
              <a:lnSpc>
                <a:spcPts val="2249"/>
              </a:lnSpc>
            </a:pPr>
            <a:r>
              <a:rPr lang="en-US" sz="2249" b="true">
                <a:solidFill>
                  <a:srgbClr val="61615C"/>
                </a:solidFill>
                <a:latin typeface="Tomorrow Bold"/>
                <a:ea typeface="Tomorrow Bold"/>
                <a:cs typeface="Tomorrow Bold"/>
                <a:sym typeface="Tomorrow Bold"/>
              </a:rPr>
              <a:t>4</a:t>
            </a:r>
          </a:p>
        </p:txBody>
      </p:sp>
      <p:sp>
        <p:nvSpPr>
          <p:cNvPr name="TextBox 26" id="26"/>
          <p:cNvSpPr txBox="true"/>
          <p:nvPr/>
        </p:nvSpPr>
        <p:spPr>
          <a:xfrm rot="0">
            <a:off x="1307306" y="7822258"/>
            <a:ext cx="5073853"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Enable Global Access via MetaMask</a:t>
            </a:r>
          </a:p>
        </p:txBody>
      </p:sp>
      <p:sp>
        <p:nvSpPr>
          <p:cNvPr name="TextBox 27" id="27"/>
          <p:cNvSpPr txBox="true"/>
          <p:nvPr/>
        </p:nvSpPr>
        <p:spPr>
          <a:xfrm rot="0">
            <a:off x="1307306" y="8202960"/>
            <a:ext cx="16302781" cy="367159"/>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Implement MetaMask-based wallet integration to provide borderless fundraising and contribution capabilities.</a:t>
            </a:r>
          </a:p>
        </p:txBody>
      </p:sp>
      <p:grpSp>
        <p:nvGrpSpPr>
          <p:cNvPr name="Group 28" id="28"/>
          <p:cNvGrpSpPr/>
          <p:nvPr/>
        </p:nvGrpSpPr>
        <p:grpSpPr>
          <a:xfrm rot="0">
            <a:off x="677912" y="8957519"/>
            <a:ext cx="435769" cy="435769"/>
            <a:chOff x="0" y="0"/>
            <a:chExt cx="581025" cy="581025"/>
          </a:xfrm>
        </p:grpSpPr>
        <p:sp>
          <p:nvSpPr>
            <p:cNvPr name="Freeform 29" id="29"/>
            <p:cNvSpPr/>
            <p:nvPr/>
          </p:nvSpPr>
          <p:spPr>
            <a:xfrm flipH="false" flipV="false" rot="0">
              <a:off x="0" y="0"/>
              <a:ext cx="581025" cy="581025"/>
            </a:xfrm>
            <a:custGeom>
              <a:avLst/>
              <a:gdLst/>
              <a:ahLst/>
              <a:cxnLst/>
              <a:rect r="r" b="b" t="t" l="l"/>
              <a:pathLst>
                <a:path h="581025" w="581025">
                  <a:moveTo>
                    <a:pt x="0" y="38735"/>
                  </a:moveTo>
                  <a:cubicBezTo>
                    <a:pt x="0" y="17399"/>
                    <a:pt x="17399" y="0"/>
                    <a:pt x="38735" y="0"/>
                  </a:cubicBezTo>
                  <a:lnTo>
                    <a:pt x="542290" y="0"/>
                  </a:lnTo>
                  <a:cubicBezTo>
                    <a:pt x="563626" y="0"/>
                    <a:pt x="581025" y="17399"/>
                    <a:pt x="581025" y="38735"/>
                  </a:cubicBezTo>
                  <a:lnTo>
                    <a:pt x="581025" y="542290"/>
                  </a:lnTo>
                  <a:cubicBezTo>
                    <a:pt x="581025" y="563626"/>
                    <a:pt x="563626" y="581025"/>
                    <a:pt x="542290" y="581025"/>
                  </a:cubicBezTo>
                  <a:lnTo>
                    <a:pt x="38735" y="581025"/>
                  </a:lnTo>
                  <a:cubicBezTo>
                    <a:pt x="17399" y="581025"/>
                    <a:pt x="0" y="563626"/>
                    <a:pt x="0" y="542290"/>
                  </a:cubicBezTo>
                  <a:close/>
                </a:path>
              </a:pathLst>
            </a:custGeom>
            <a:solidFill>
              <a:srgbClr val="F0EAEA"/>
            </a:solidFill>
          </p:spPr>
        </p:sp>
      </p:grpSp>
      <p:sp>
        <p:nvSpPr>
          <p:cNvPr name="TextBox 30" id="30"/>
          <p:cNvSpPr txBox="true"/>
          <p:nvPr/>
        </p:nvSpPr>
        <p:spPr>
          <a:xfrm rot="0">
            <a:off x="750540" y="9031932"/>
            <a:ext cx="290512" cy="325041"/>
          </a:xfrm>
          <a:prstGeom prst="rect">
            <a:avLst/>
          </a:prstGeom>
        </p:spPr>
        <p:txBody>
          <a:bodyPr anchor="t" rtlCol="false" tIns="0" lIns="0" bIns="0" rIns="0">
            <a:spAutoFit/>
          </a:bodyPr>
          <a:lstStyle/>
          <a:p>
            <a:pPr algn="ctr">
              <a:lnSpc>
                <a:spcPts val="2249"/>
              </a:lnSpc>
            </a:pPr>
            <a:r>
              <a:rPr lang="en-US" sz="2249" b="true">
                <a:solidFill>
                  <a:srgbClr val="61615C"/>
                </a:solidFill>
                <a:latin typeface="Tomorrow Bold"/>
                <a:ea typeface="Tomorrow Bold"/>
                <a:cs typeface="Tomorrow Bold"/>
                <a:sym typeface="Tomorrow Bold"/>
              </a:rPr>
              <a:t>5</a:t>
            </a:r>
          </a:p>
        </p:txBody>
      </p:sp>
      <p:sp>
        <p:nvSpPr>
          <p:cNvPr name="TextBox 31" id="31"/>
          <p:cNvSpPr txBox="true"/>
          <p:nvPr/>
        </p:nvSpPr>
        <p:spPr>
          <a:xfrm rot="0">
            <a:off x="1307306" y="9004995"/>
            <a:ext cx="4653524" cy="298450"/>
          </a:xfrm>
          <a:prstGeom prst="rect">
            <a:avLst/>
          </a:prstGeom>
        </p:spPr>
        <p:txBody>
          <a:bodyPr anchor="t" rtlCol="false" tIns="0" lIns="0" bIns="0" rIns="0">
            <a:spAutoFit/>
          </a:bodyPr>
          <a:lstStyle/>
          <a:p>
            <a:pPr algn="l">
              <a:lnSpc>
                <a:spcPts val="2375"/>
              </a:lnSpc>
            </a:pPr>
            <a:r>
              <a:rPr lang="en-US" sz="1874" b="true">
                <a:solidFill>
                  <a:srgbClr val="61615C"/>
                </a:solidFill>
                <a:latin typeface="Tomorrow Bold"/>
                <a:ea typeface="Tomorrow Bold"/>
                <a:cs typeface="Tomorrow Bold"/>
                <a:sym typeface="Tomorrow Bold"/>
              </a:rPr>
              <a:t>Build Secure, Scalable Architecture</a:t>
            </a:r>
          </a:p>
        </p:txBody>
      </p:sp>
      <p:sp>
        <p:nvSpPr>
          <p:cNvPr name="TextBox 32" id="32"/>
          <p:cNvSpPr txBox="true"/>
          <p:nvPr/>
        </p:nvSpPr>
        <p:spPr>
          <a:xfrm rot="0">
            <a:off x="1307306" y="9385698"/>
            <a:ext cx="16302781" cy="367159"/>
          </a:xfrm>
          <a:prstGeom prst="rect">
            <a:avLst/>
          </a:prstGeom>
        </p:spPr>
        <p:txBody>
          <a:bodyPr anchor="t" rtlCol="false" tIns="0" lIns="0" bIns="0" rIns="0">
            <a:spAutoFit/>
          </a:bodyPr>
          <a:lstStyle/>
          <a:p>
            <a:pPr algn="l">
              <a:lnSpc>
                <a:spcPts val="2437"/>
              </a:lnSpc>
            </a:pPr>
            <a:r>
              <a:rPr lang="en-US" sz="1500">
                <a:solidFill>
                  <a:srgbClr val="61615C"/>
                </a:solidFill>
                <a:latin typeface="Tomorrow"/>
                <a:ea typeface="Tomorrow"/>
                <a:cs typeface="Tomorrow"/>
                <a:sym typeface="Tomorrow"/>
              </a:rPr>
              <a:t>Design system infrastructure optimized for security audits and capable of handling multiple blockchain networks.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0" y="0"/>
            <a:ext cx="6858000" cy="10288041"/>
            <a:chOff x="0" y="0"/>
            <a:chExt cx="9144000" cy="13717388"/>
          </a:xfrm>
        </p:grpSpPr>
        <p:sp>
          <p:nvSpPr>
            <p:cNvPr name="Freeform 7" id="7" descr="preencoded.png"/>
            <p:cNvSpPr/>
            <p:nvPr/>
          </p:nvSpPr>
          <p:spPr>
            <a:xfrm flipH="false" flipV="false" rot="0">
              <a:off x="0" y="0"/>
              <a:ext cx="9144000" cy="13717397"/>
            </a:xfrm>
            <a:custGeom>
              <a:avLst/>
              <a:gdLst/>
              <a:ahLst/>
              <a:cxnLst/>
              <a:rect r="r" b="b" t="t" l="l"/>
              <a:pathLst>
                <a:path h="13717397" w="9144000">
                  <a:moveTo>
                    <a:pt x="0" y="0"/>
                  </a:moveTo>
                  <a:lnTo>
                    <a:pt x="9144000" y="0"/>
                  </a:lnTo>
                  <a:lnTo>
                    <a:pt x="9144000" y="13717397"/>
                  </a:lnTo>
                  <a:lnTo>
                    <a:pt x="0" y="13717397"/>
                  </a:lnTo>
                  <a:lnTo>
                    <a:pt x="0" y="0"/>
                  </a:lnTo>
                  <a:close/>
                </a:path>
              </a:pathLst>
            </a:custGeom>
            <a:blipFill>
              <a:blip r:embed="rId3"/>
              <a:stretch>
                <a:fillRect l="-5" t="0" r="-5" b="0"/>
              </a:stretch>
            </a:blipFill>
          </p:spPr>
        </p:sp>
      </p:grpSp>
      <p:sp>
        <p:nvSpPr>
          <p:cNvPr name="TextBox 8" id="8"/>
          <p:cNvSpPr txBox="true"/>
          <p:nvPr/>
        </p:nvSpPr>
        <p:spPr>
          <a:xfrm rot="0">
            <a:off x="7841159" y="753516"/>
            <a:ext cx="9463682" cy="1774626"/>
          </a:xfrm>
          <a:prstGeom prst="rect">
            <a:avLst/>
          </a:prstGeom>
        </p:spPr>
        <p:txBody>
          <a:bodyPr anchor="t" rtlCol="false" tIns="0" lIns="0" bIns="0" rIns="0">
            <a:spAutoFit/>
          </a:bodyPr>
          <a:lstStyle/>
          <a:p>
            <a:pPr algn="l">
              <a:lnSpc>
                <a:spcPts val="6875"/>
              </a:lnSpc>
            </a:pPr>
            <a:r>
              <a:rPr lang="en-US" sz="5500" b="true">
                <a:solidFill>
                  <a:srgbClr val="1D1D1B"/>
                </a:solidFill>
                <a:latin typeface="Tomorrow Bold"/>
                <a:ea typeface="Tomorrow Bold"/>
                <a:cs typeface="Tomorrow Bold"/>
                <a:sym typeface="Tomorrow Bold"/>
              </a:rPr>
              <a:t>System Architecture &amp; Methodology</a:t>
            </a:r>
          </a:p>
        </p:txBody>
      </p:sp>
      <p:sp>
        <p:nvSpPr>
          <p:cNvPr name="TextBox 9" id="9"/>
          <p:cNvSpPr txBox="true"/>
          <p:nvPr/>
        </p:nvSpPr>
        <p:spPr>
          <a:xfrm rot="0">
            <a:off x="7841159" y="2854226"/>
            <a:ext cx="9463682" cy="994172"/>
          </a:xfrm>
          <a:prstGeom prst="rect">
            <a:avLst/>
          </a:prstGeom>
        </p:spPr>
        <p:txBody>
          <a:bodyPr anchor="t" rtlCol="false" tIns="0" lIns="0" bIns="0" rIns="0">
            <a:spAutoFit/>
          </a:bodyPr>
          <a:lstStyle/>
          <a:p>
            <a:pPr algn="l">
              <a:lnSpc>
                <a:spcPts val="3500"/>
              </a:lnSpc>
            </a:pPr>
            <a:r>
              <a:rPr lang="en-US" sz="2187">
                <a:solidFill>
                  <a:srgbClr val="61615C"/>
                </a:solidFill>
                <a:latin typeface="Tomorrow"/>
                <a:ea typeface="Tomorrow"/>
                <a:cs typeface="Tomorrow"/>
                <a:sym typeface="Tomorrow"/>
              </a:rPr>
              <a:t>The platform operates across three integrated layers, each serving distinct functions in the crowdfunding lifecycle:</a:t>
            </a:r>
          </a:p>
        </p:txBody>
      </p:sp>
      <p:grpSp>
        <p:nvGrpSpPr>
          <p:cNvPr name="Group 10" id="10"/>
          <p:cNvGrpSpPr/>
          <p:nvPr/>
        </p:nvGrpSpPr>
        <p:grpSpPr>
          <a:xfrm rot="0">
            <a:off x="7841159" y="4164360"/>
            <a:ext cx="9463682" cy="3686770"/>
            <a:chOff x="0" y="0"/>
            <a:chExt cx="12618243" cy="4915693"/>
          </a:xfrm>
        </p:grpSpPr>
        <p:sp>
          <p:nvSpPr>
            <p:cNvPr name="Freeform 11" id="11"/>
            <p:cNvSpPr/>
            <p:nvPr/>
          </p:nvSpPr>
          <p:spPr>
            <a:xfrm flipH="false" flipV="false" rot="0">
              <a:off x="0" y="0"/>
              <a:ext cx="12618212" cy="4915662"/>
            </a:xfrm>
            <a:custGeom>
              <a:avLst/>
              <a:gdLst/>
              <a:ahLst/>
              <a:cxnLst/>
              <a:rect r="r" b="b" t="t" l="l"/>
              <a:pathLst>
                <a:path h="4915662" w="12618212">
                  <a:moveTo>
                    <a:pt x="0" y="56134"/>
                  </a:moveTo>
                  <a:cubicBezTo>
                    <a:pt x="0" y="25146"/>
                    <a:pt x="25146" y="0"/>
                    <a:pt x="56134" y="0"/>
                  </a:cubicBezTo>
                  <a:lnTo>
                    <a:pt x="12562078" y="0"/>
                  </a:lnTo>
                  <a:cubicBezTo>
                    <a:pt x="12593066" y="0"/>
                    <a:pt x="12618212" y="25146"/>
                    <a:pt x="12618212" y="56134"/>
                  </a:cubicBezTo>
                  <a:lnTo>
                    <a:pt x="12618212" y="4859528"/>
                  </a:lnTo>
                  <a:cubicBezTo>
                    <a:pt x="12618212" y="4890516"/>
                    <a:pt x="12593066" y="4915662"/>
                    <a:pt x="12562078" y="4915662"/>
                  </a:cubicBezTo>
                  <a:lnTo>
                    <a:pt x="56134" y="4915662"/>
                  </a:lnTo>
                  <a:cubicBezTo>
                    <a:pt x="25146" y="4915662"/>
                    <a:pt x="0" y="4890516"/>
                    <a:pt x="0" y="4859528"/>
                  </a:cubicBezTo>
                  <a:close/>
                </a:path>
              </a:pathLst>
            </a:custGeom>
            <a:solidFill>
              <a:srgbClr val="F0EAEA"/>
            </a:solidFill>
          </p:spPr>
        </p:sp>
      </p:grpSp>
      <p:grpSp>
        <p:nvGrpSpPr>
          <p:cNvPr name="Group 12" id="12"/>
          <p:cNvGrpSpPr/>
          <p:nvPr/>
        </p:nvGrpSpPr>
        <p:grpSpPr>
          <a:xfrm rot="0">
            <a:off x="7841159" y="4164360"/>
            <a:ext cx="4731841" cy="2068116"/>
            <a:chOff x="0" y="0"/>
            <a:chExt cx="6309122" cy="2757488"/>
          </a:xfrm>
        </p:grpSpPr>
        <p:sp>
          <p:nvSpPr>
            <p:cNvPr name="Freeform 13" id="13"/>
            <p:cNvSpPr/>
            <p:nvPr/>
          </p:nvSpPr>
          <p:spPr>
            <a:xfrm flipH="false" flipV="false" rot="0">
              <a:off x="0" y="0"/>
              <a:ext cx="6309233" cy="2757551"/>
            </a:xfrm>
            <a:custGeom>
              <a:avLst/>
              <a:gdLst/>
              <a:ahLst/>
              <a:cxnLst/>
              <a:rect r="r" b="b" t="t" l="l"/>
              <a:pathLst>
                <a:path h="2757551" w="6309233">
                  <a:moveTo>
                    <a:pt x="0" y="56261"/>
                  </a:moveTo>
                  <a:cubicBezTo>
                    <a:pt x="0" y="25146"/>
                    <a:pt x="25146" y="0"/>
                    <a:pt x="56261" y="0"/>
                  </a:cubicBezTo>
                  <a:lnTo>
                    <a:pt x="6252972" y="0"/>
                  </a:lnTo>
                  <a:cubicBezTo>
                    <a:pt x="6283960" y="0"/>
                    <a:pt x="6309233" y="25146"/>
                    <a:pt x="6309233" y="56261"/>
                  </a:cubicBezTo>
                  <a:lnTo>
                    <a:pt x="6309233" y="2701290"/>
                  </a:lnTo>
                  <a:cubicBezTo>
                    <a:pt x="6309233" y="2732278"/>
                    <a:pt x="6284087" y="2757551"/>
                    <a:pt x="6252972" y="2757551"/>
                  </a:cubicBezTo>
                  <a:lnTo>
                    <a:pt x="56261" y="2757551"/>
                  </a:lnTo>
                  <a:cubicBezTo>
                    <a:pt x="25273" y="2757551"/>
                    <a:pt x="0" y="2732405"/>
                    <a:pt x="0" y="2701290"/>
                  </a:cubicBezTo>
                  <a:close/>
                </a:path>
              </a:pathLst>
            </a:custGeom>
            <a:solidFill>
              <a:srgbClr val="F0EAEA"/>
            </a:solidFill>
          </p:spPr>
        </p:sp>
      </p:grpSp>
      <p:sp>
        <p:nvSpPr>
          <p:cNvPr name="TextBox 14" id="14"/>
          <p:cNvSpPr txBox="true"/>
          <p:nvPr/>
        </p:nvSpPr>
        <p:spPr>
          <a:xfrm rot="0">
            <a:off x="8121997" y="4426149"/>
            <a:ext cx="3511600" cy="458093"/>
          </a:xfrm>
          <a:prstGeom prst="rect">
            <a:avLst/>
          </a:prstGeom>
        </p:spPr>
        <p:txBody>
          <a:bodyPr anchor="t" rtlCol="false" tIns="0" lIns="0" bIns="0" rIns="0">
            <a:spAutoFit/>
          </a:bodyPr>
          <a:lstStyle/>
          <a:p>
            <a:pPr algn="l">
              <a:lnSpc>
                <a:spcPts val="3437"/>
              </a:lnSpc>
            </a:pPr>
            <a:r>
              <a:rPr lang="en-US" sz="2750" b="true">
                <a:solidFill>
                  <a:srgbClr val="61615C"/>
                </a:solidFill>
                <a:latin typeface="Tomorrow Bold"/>
                <a:ea typeface="Tomorrow Bold"/>
                <a:cs typeface="Tomorrow Bold"/>
                <a:sym typeface="Tomorrow Bold"/>
              </a:rPr>
              <a:t>Frontend Layer</a:t>
            </a:r>
          </a:p>
        </p:txBody>
      </p:sp>
      <p:sp>
        <p:nvSpPr>
          <p:cNvPr name="TextBox 15" id="15"/>
          <p:cNvSpPr txBox="true"/>
          <p:nvPr/>
        </p:nvSpPr>
        <p:spPr>
          <a:xfrm rot="0">
            <a:off x="8121998" y="4957465"/>
            <a:ext cx="4170164" cy="422275"/>
          </a:xfrm>
          <a:prstGeom prst="rect">
            <a:avLst/>
          </a:prstGeom>
        </p:spPr>
        <p:txBody>
          <a:bodyPr anchor="t" rtlCol="false" tIns="0" lIns="0" bIns="0" rIns="0">
            <a:spAutoFit/>
          </a:bodyPr>
          <a:lstStyle/>
          <a:p>
            <a:pPr algn="l">
              <a:lnSpc>
                <a:spcPts val="3500"/>
              </a:lnSpc>
            </a:pPr>
            <a:r>
              <a:rPr lang="en-US" sz="2187">
                <a:solidFill>
                  <a:srgbClr val="61615C"/>
                </a:solidFill>
                <a:latin typeface="Tomorrow"/>
                <a:ea typeface="Tomorrow"/>
                <a:cs typeface="Tomorrow"/>
                <a:sym typeface="Tomorrow"/>
              </a:rPr>
              <a:t>Nex</a:t>
            </a:r>
            <a:r>
              <a:rPr lang="en-US" sz="2187">
                <a:solidFill>
                  <a:srgbClr val="61615C"/>
                </a:solidFill>
                <a:latin typeface="Tomorrow"/>
                <a:ea typeface="Tomorrow"/>
                <a:cs typeface="Tomorrow"/>
                <a:sym typeface="Tomorrow"/>
              </a:rPr>
              <a:t>t.js with responsive UI/UX</a:t>
            </a:r>
          </a:p>
        </p:txBody>
      </p:sp>
      <p:grpSp>
        <p:nvGrpSpPr>
          <p:cNvPr name="Group 16" id="16"/>
          <p:cNvGrpSpPr/>
          <p:nvPr/>
        </p:nvGrpSpPr>
        <p:grpSpPr>
          <a:xfrm rot="0">
            <a:off x="12573000" y="4164360"/>
            <a:ext cx="4731841" cy="2068116"/>
            <a:chOff x="0" y="0"/>
            <a:chExt cx="6309122" cy="2757488"/>
          </a:xfrm>
        </p:grpSpPr>
        <p:sp>
          <p:nvSpPr>
            <p:cNvPr name="Freeform 17" id="17"/>
            <p:cNvSpPr/>
            <p:nvPr/>
          </p:nvSpPr>
          <p:spPr>
            <a:xfrm flipH="false" flipV="false" rot="0">
              <a:off x="0" y="0"/>
              <a:ext cx="6309106" cy="2757551"/>
            </a:xfrm>
            <a:custGeom>
              <a:avLst/>
              <a:gdLst/>
              <a:ahLst/>
              <a:cxnLst/>
              <a:rect r="r" b="b" t="t" l="l"/>
              <a:pathLst>
                <a:path h="2757551" w="6309106">
                  <a:moveTo>
                    <a:pt x="0" y="0"/>
                  </a:moveTo>
                  <a:lnTo>
                    <a:pt x="6309106" y="0"/>
                  </a:lnTo>
                  <a:lnTo>
                    <a:pt x="6309106" y="2757551"/>
                  </a:lnTo>
                  <a:lnTo>
                    <a:pt x="0" y="2757551"/>
                  </a:lnTo>
                  <a:close/>
                </a:path>
              </a:pathLst>
            </a:custGeom>
            <a:solidFill>
              <a:srgbClr val="F0EAEA"/>
            </a:solidFill>
          </p:spPr>
        </p:sp>
      </p:grpSp>
      <p:grpSp>
        <p:nvGrpSpPr>
          <p:cNvPr name="Group 18" id="18"/>
          <p:cNvGrpSpPr/>
          <p:nvPr/>
        </p:nvGrpSpPr>
        <p:grpSpPr>
          <a:xfrm rot="0">
            <a:off x="12573000" y="4164360"/>
            <a:ext cx="38100" cy="2068116"/>
            <a:chOff x="0" y="0"/>
            <a:chExt cx="50800" cy="2757488"/>
          </a:xfrm>
        </p:grpSpPr>
        <p:sp>
          <p:nvSpPr>
            <p:cNvPr name="Freeform 19" id="19"/>
            <p:cNvSpPr/>
            <p:nvPr/>
          </p:nvSpPr>
          <p:spPr>
            <a:xfrm flipH="false" flipV="false" rot="0">
              <a:off x="0" y="0"/>
              <a:ext cx="50800" cy="2757551"/>
            </a:xfrm>
            <a:custGeom>
              <a:avLst/>
              <a:gdLst/>
              <a:ahLst/>
              <a:cxnLst/>
              <a:rect r="r" b="b" t="t" l="l"/>
              <a:pathLst>
                <a:path h="2757551" w="50800">
                  <a:moveTo>
                    <a:pt x="0" y="25400"/>
                  </a:moveTo>
                  <a:cubicBezTo>
                    <a:pt x="0" y="11430"/>
                    <a:pt x="11430" y="0"/>
                    <a:pt x="25400" y="0"/>
                  </a:cubicBezTo>
                  <a:cubicBezTo>
                    <a:pt x="39370" y="0"/>
                    <a:pt x="50800" y="11430"/>
                    <a:pt x="50800" y="25400"/>
                  </a:cubicBezTo>
                  <a:lnTo>
                    <a:pt x="50800" y="2732151"/>
                  </a:lnTo>
                  <a:cubicBezTo>
                    <a:pt x="50800" y="2746121"/>
                    <a:pt x="39370" y="2757551"/>
                    <a:pt x="25400" y="2757551"/>
                  </a:cubicBezTo>
                  <a:cubicBezTo>
                    <a:pt x="11430" y="2757551"/>
                    <a:pt x="0" y="2746121"/>
                    <a:pt x="0" y="2732151"/>
                  </a:cubicBezTo>
                  <a:close/>
                </a:path>
              </a:pathLst>
            </a:custGeom>
            <a:solidFill>
              <a:srgbClr val="D6D0D0"/>
            </a:solidFill>
          </p:spPr>
        </p:sp>
      </p:grpSp>
      <p:sp>
        <p:nvSpPr>
          <p:cNvPr name="TextBox 20" id="20"/>
          <p:cNvSpPr txBox="true"/>
          <p:nvPr/>
        </p:nvSpPr>
        <p:spPr>
          <a:xfrm rot="0">
            <a:off x="12853839" y="4426149"/>
            <a:ext cx="3511600" cy="458093"/>
          </a:xfrm>
          <a:prstGeom prst="rect">
            <a:avLst/>
          </a:prstGeom>
        </p:spPr>
        <p:txBody>
          <a:bodyPr anchor="t" rtlCol="false" tIns="0" lIns="0" bIns="0" rIns="0">
            <a:spAutoFit/>
          </a:bodyPr>
          <a:lstStyle/>
          <a:p>
            <a:pPr algn="l">
              <a:lnSpc>
                <a:spcPts val="3437"/>
              </a:lnSpc>
            </a:pPr>
            <a:r>
              <a:rPr lang="en-US" sz="2750" b="true">
                <a:solidFill>
                  <a:srgbClr val="61615C"/>
                </a:solidFill>
                <a:latin typeface="Tomorrow Bold"/>
                <a:ea typeface="Tomorrow Bold"/>
                <a:cs typeface="Tomorrow Bold"/>
                <a:sym typeface="Tomorrow Bold"/>
              </a:rPr>
              <a:t>Integration Layer</a:t>
            </a:r>
          </a:p>
        </p:txBody>
      </p:sp>
      <p:sp>
        <p:nvSpPr>
          <p:cNvPr name="TextBox 21" id="21"/>
          <p:cNvSpPr txBox="true"/>
          <p:nvPr/>
        </p:nvSpPr>
        <p:spPr>
          <a:xfrm rot="0">
            <a:off x="12853839" y="4957465"/>
            <a:ext cx="4170164" cy="994172"/>
          </a:xfrm>
          <a:prstGeom prst="rect">
            <a:avLst/>
          </a:prstGeom>
        </p:spPr>
        <p:txBody>
          <a:bodyPr anchor="t" rtlCol="false" tIns="0" lIns="0" bIns="0" rIns="0">
            <a:spAutoFit/>
          </a:bodyPr>
          <a:lstStyle/>
          <a:p>
            <a:pPr algn="l">
              <a:lnSpc>
                <a:spcPts val="3500"/>
              </a:lnSpc>
            </a:pPr>
            <a:r>
              <a:rPr lang="en-US" sz="2187">
                <a:solidFill>
                  <a:srgbClr val="61615C"/>
                </a:solidFill>
                <a:latin typeface="Tomorrow"/>
                <a:ea typeface="Tomorrow"/>
                <a:cs typeface="Tomorrow"/>
                <a:sym typeface="Tomorrow"/>
              </a:rPr>
              <a:t>Web3.js for blockchain interaction</a:t>
            </a:r>
          </a:p>
        </p:txBody>
      </p:sp>
      <p:grpSp>
        <p:nvGrpSpPr>
          <p:cNvPr name="Group 22" id="22"/>
          <p:cNvGrpSpPr/>
          <p:nvPr/>
        </p:nvGrpSpPr>
        <p:grpSpPr>
          <a:xfrm rot="0">
            <a:off x="7841159" y="6232475"/>
            <a:ext cx="9463682" cy="1618655"/>
            <a:chOff x="0" y="0"/>
            <a:chExt cx="12618243" cy="2158207"/>
          </a:xfrm>
        </p:grpSpPr>
        <p:sp>
          <p:nvSpPr>
            <p:cNvPr name="Freeform 23" id="23"/>
            <p:cNvSpPr/>
            <p:nvPr/>
          </p:nvSpPr>
          <p:spPr>
            <a:xfrm flipH="false" flipV="false" rot="0">
              <a:off x="0" y="0"/>
              <a:ext cx="12618212" cy="2158238"/>
            </a:xfrm>
            <a:custGeom>
              <a:avLst/>
              <a:gdLst/>
              <a:ahLst/>
              <a:cxnLst/>
              <a:rect r="r" b="b" t="t" l="l"/>
              <a:pathLst>
                <a:path h="2158238" w="12618212">
                  <a:moveTo>
                    <a:pt x="0" y="0"/>
                  </a:moveTo>
                  <a:lnTo>
                    <a:pt x="12618212" y="0"/>
                  </a:lnTo>
                  <a:lnTo>
                    <a:pt x="12618212" y="2158238"/>
                  </a:lnTo>
                  <a:lnTo>
                    <a:pt x="0" y="2158238"/>
                  </a:lnTo>
                  <a:close/>
                </a:path>
              </a:pathLst>
            </a:custGeom>
            <a:solidFill>
              <a:srgbClr val="F0EAEA"/>
            </a:solidFill>
          </p:spPr>
        </p:sp>
      </p:grpSp>
      <p:grpSp>
        <p:nvGrpSpPr>
          <p:cNvPr name="Group 24" id="24"/>
          <p:cNvGrpSpPr/>
          <p:nvPr/>
        </p:nvGrpSpPr>
        <p:grpSpPr>
          <a:xfrm rot="0">
            <a:off x="7841159" y="6232475"/>
            <a:ext cx="9463682" cy="38100"/>
            <a:chOff x="0" y="0"/>
            <a:chExt cx="12618243" cy="50800"/>
          </a:xfrm>
        </p:grpSpPr>
        <p:sp>
          <p:nvSpPr>
            <p:cNvPr name="Freeform 25" id="25"/>
            <p:cNvSpPr/>
            <p:nvPr/>
          </p:nvSpPr>
          <p:spPr>
            <a:xfrm flipH="false" flipV="false" rot="0">
              <a:off x="0" y="0"/>
              <a:ext cx="12618212" cy="50800"/>
            </a:xfrm>
            <a:custGeom>
              <a:avLst/>
              <a:gdLst/>
              <a:ahLst/>
              <a:cxnLst/>
              <a:rect r="r" b="b" t="t" l="l"/>
              <a:pathLst>
                <a:path h="50800" w="12618212">
                  <a:moveTo>
                    <a:pt x="0" y="25400"/>
                  </a:moveTo>
                  <a:cubicBezTo>
                    <a:pt x="0" y="11430"/>
                    <a:pt x="11430" y="0"/>
                    <a:pt x="25400" y="0"/>
                  </a:cubicBezTo>
                  <a:lnTo>
                    <a:pt x="12592812" y="0"/>
                  </a:lnTo>
                  <a:cubicBezTo>
                    <a:pt x="12606782" y="0"/>
                    <a:pt x="12618212" y="11430"/>
                    <a:pt x="12618212" y="25400"/>
                  </a:cubicBezTo>
                  <a:cubicBezTo>
                    <a:pt x="12618212" y="39370"/>
                    <a:pt x="12606782" y="50800"/>
                    <a:pt x="12592812" y="50800"/>
                  </a:cubicBezTo>
                  <a:lnTo>
                    <a:pt x="25400" y="50800"/>
                  </a:lnTo>
                  <a:cubicBezTo>
                    <a:pt x="11430" y="50800"/>
                    <a:pt x="0" y="39370"/>
                    <a:pt x="0" y="25400"/>
                  </a:cubicBezTo>
                  <a:close/>
                </a:path>
              </a:pathLst>
            </a:custGeom>
            <a:solidFill>
              <a:srgbClr val="D6D0D0"/>
            </a:solidFill>
          </p:spPr>
        </p:sp>
      </p:grpSp>
      <p:sp>
        <p:nvSpPr>
          <p:cNvPr name="TextBox 26" id="26"/>
          <p:cNvSpPr txBox="true"/>
          <p:nvPr/>
        </p:nvSpPr>
        <p:spPr>
          <a:xfrm rot="0">
            <a:off x="8121998" y="6494264"/>
            <a:ext cx="4170164" cy="430212"/>
          </a:xfrm>
          <a:prstGeom prst="rect">
            <a:avLst/>
          </a:prstGeom>
        </p:spPr>
        <p:txBody>
          <a:bodyPr anchor="t" rtlCol="false" tIns="0" lIns="0" bIns="0" rIns="0">
            <a:spAutoFit/>
          </a:bodyPr>
          <a:lstStyle/>
          <a:p>
            <a:pPr algn="l">
              <a:lnSpc>
                <a:spcPts val="3437"/>
              </a:lnSpc>
            </a:pPr>
            <a:r>
              <a:rPr lang="en-US" sz="2750" b="true">
                <a:solidFill>
                  <a:srgbClr val="61615C"/>
                </a:solidFill>
                <a:latin typeface="Tomorrow Bold"/>
                <a:ea typeface="Tomorrow Bold"/>
                <a:cs typeface="Tomorrow Bold"/>
                <a:sym typeface="Tomorrow Bold"/>
              </a:rPr>
              <a:t>Smart Contract Layer</a:t>
            </a:r>
          </a:p>
        </p:txBody>
      </p:sp>
      <p:sp>
        <p:nvSpPr>
          <p:cNvPr name="TextBox 27" id="27"/>
          <p:cNvSpPr txBox="true"/>
          <p:nvPr/>
        </p:nvSpPr>
        <p:spPr>
          <a:xfrm rot="0">
            <a:off x="8121997" y="7025580"/>
            <a:ext cx="8902005" cy="544711"/>
          </a:xfrm>
          <a:prstGeom prst="rect">
            <a:avLst/>
          </a:prstGeom>
        </p:spPr>
        <p:txBody>
          <a:bodyPr anchor="t" rtlCol="false" tIns="0" lIns="0" bIns="0" rIns="0">
            <a:spAutoFit/>
          </a:bodyPr>
          <a:lstStyle/>
          <a:p>
            <a:pPr algn="l">
              <a:lnSpc>
                <a:spcPts val="3500"/>
              </a:lnSpc>
            </a:pPr>
            <a:r>
              <a:rPr lang="en-US" sz="2187">
                <a:solidFill>
                  <a:srgbClr val="61615C"/>
                </a:solidFill>
                <a:latin typeface="Tomorrow"/>
                <a:ea typeface="Tomorrow"/>
                <a:cs typeface="Tomorrow"/>
                <a:sym typeface="Tomorrow"/>
              </a:rPr>
              <a:t>Solidity contracts on Ethereum</a:t>
            </a:r>
          </a:p>
        </p:txBody>
      </p:sp>
      <p:sp>
        <p:nvSpPr>
          <p:cNvPr name="TextBox 28" id="28"/>
          <p:cNvSpPr txBox="true"/>
          <p:nvPr/>
        </p:nvSpPr>
        <p:spPr>
          <a:xfrm rot="0">
            <a:off x="7841159" y="8071842"/>
            <a:ext cx="9463682" cy="1443632"/>
          </a:xfrm>
          <a:prstGeom prst="rect">
            <a:avLst/>
          </a:prstGeom>
        </p:spPr>
        <p:txBody>
          <a:bodyPr anchor="t" rtlCol="false" tIns="0" lIns="0" bIns="0" rIns="0">
            <a:spAutoFit/>
          </a:bodyPr>
          <a:lstStyle/>
          <a:p>
            <a:pPr algn="l">
              <a:lnSpc>
                <a:spcPts val="3500"/>
              </a:lnSpc>
            </a:pPr>
            <a:r>
              <a:rPr lang="en-US" sz="2187" b="true">
                <a:solidFill>
                  <a:srgbClr val="61615C"/>
                </a:solidFill>
                <a:latin typeface="Tomorrow Bold"/>
                <a:ea typeface="Tomorrow Bold"/>
                <a:cs typeface="Tomorrow Bold"/>
                <a:sym typeface="Tomorrow Bold"/>
              </a:rPr>
              <a:t>Campaign Lifecycle:</a:t>
            </a:r>
            <a:r>
              <a:rPr lang="en-US" sz="2187">
                <a:solidFill>
                  <a:srgbClr val="61615C"/>
                </a:solidFill>
                <a:latin typeface="Tomorrow"/>
                <a:ea typeface="Tomorrow"/>
                <a:cs typeface="Tomorrow"/>
                <a:sym typeface="Tomorrow"/>
              </a:rPr>
              <a:t> Creation → Contribution Phase → Funding Goal Assessment → Automated Fund Release (success) or Refund Processing (failure)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878681" y="908446"/>
            <a:ext cx="9672638" cy="1597521"/>
          </a:xfrm>
          <a:prstGeom prst="rect">
            <a:avLst/>
          </a:prstGeom>
        </p:spPr>
        <p:txBody>
          <a:bodyPr anchor="t" rtlCol="false" tIns="0" lIns="0" bIns="0" rIns="0">
            <a:spAutoFit/>
          </a:bodyPr>
          <a:lstStyle/>
          <a:p>
            <a:pPr algn="l">
              <a:lnSpc>
                <a:spcPts val="6125"/>
              </a:lnSpc>
            </a:pPr>
            <a:r>
              <a:rPr lang="en-US" sz="4937" b="true">
                <a:solidFill>
                  <a:srgbClr val="1D1D1B"/>
                </a:solidFill>
                <a:latin typeface="Tomorrow Bold"/>
                <a:ea typeface="Tomorrow Bold"/>
                <a:cs typeface="Tomorrow Bold"/>
                <a:sym typeface="Tomorrow Bold"/>
              </a:rPr>
              <a:t>Modules Implemented &amp; Current Status</a:t>
            </a:r>
          </a:p>
        </p:txBody>
      </p:sp>
      <p:sp>
        <p:nvSpPr>
          <p:cNvPr name="TextBox 11" id="11"/>
          <p:cNvSpPr txBox="true"/>
          <p:nvPr/>
        </p:nvSpPr>
        <p:spPr>
          <a:xfrm rot="0">
            <a:off x="878681" y="3114377"/>
            <a:ext cx="3655992" cy="382588"/>
          </a:xfrm>
          <a:prstGeom prst="rect">
            <a:avLst/>
          </a:prstGeom>
        </p:spPr>
        <p:txBody>
          <a:bodyPr anchor="t" rtlCol="false" tIns="0" lIns="0" bIns="0" rIns="0">
            <a:spAutoFit/>
          </a:bodyPr>
          <a:lstStyle/>
          <a:p>
            <a:pPr algn="l">
              <a:lnSpc>
                <a:spcPts val="3062"/>
              </a:lnSpc>
            </a:pPr>
            <a:r>
              <a:rPr lang="en-US" sz="2437" b="true">
                <a:solidFill>
                  <a:srgbClr val="1D1D1B"/>
                </a:solidFill>
                <a:latin typeface="Tomorrow Bold"/>
                <a:ea typeface="Tomorrow Bold"/>
                <a:cs typeface="Tomorrow Bold"/>
                <a:sym typeface="Tomorrow Bold"/>
              </a:rPr>
              <a:t>Completed Modules</a:t>
            </a:r>
          </a:p>
        </p:txBody>
      </p:sp>
      <p:sp>
        <p:nvSpPr>
          <p:cNvPr name="TextBox 12" id="12"/>
          <p:cNvSpPr txBox="true"/>
          <p:nvPr/>
        </p:nvSpPr>
        <p:spPr>
          <a:xfrm rot="0">
            <a:off x="1028700" y="6565329"/>
            <a:ext cx="4530030" cy="1692474"/>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Campaign Creation:</a:t>
            </a:r>
            <a:r>
              <a:rPr lang="en-US" sz="1937">
                <a:solidFill>
                  <a:srgbClr val="61615C"/>
                </a:solidFill>
                <a:latin typeface="Tomorrow"/>
                <a:ea typeface="Tomorrow"/>
                <a:cs typeface="Tomorrow"/>
                <a:sym typeface="Tomorrow"/>
              </a:rPr>
              <a:t> Smart contract handles campaign initialization with metadata storage</a:t>
            </a:r>
          </a:p>
        </p:txBody>
      </p:sp>
      <p:sp>
        <p:nvSpPr>
          <p:cNvPr name="TextBox 13" id="13"/>
          <p:cNvSpPr txBox="true"/>
          <p:nvPr/>
        </p:nvSpPr>
        <p:spPr>
          <a:xfrm rot="0">
            <a:off x="1028700" y="5071616"/>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Contribution Management:</a:t>
            </a:r>
            <a:r>
              <a:rPr lang="en-US" sz="1937">
                <a:solidFill>
                  <a:srgbClr val="61615C"/>
                </a:solidFill>
                <a:latin typeface="Tomorrow"/>
                <a:ea typeface="Tomorrow"/>
                <a:cs typeface="Tomorrow"/>
                <a:sym typeface="Tomorrow"/>
              </a:rPr>
              <a:t> Ether collection with contribution tracking and contributor registry</a:t>
            </a:r>
          </a:p>
        </p:txBody>
      </p:sp>
      <p:sp>
        <p:nvSpPr>
          <p:cNvPr name="TextBox 14" id="14"/>
          <p:cNvSpPr txBox="true"/>
          <p:nvPr/>
        </p:nvSpPr>
        <p:spPr>
          <a:xfrm rot="0">
            <a:off x="6229350" y="3547021"/>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Fund Release:</a:t>
            </a:r>
            <a:r>
              <a:rPr lang="en-US" sz="1937">
                <a:solidFill>
                  <a:srgbClr val="61615C"/>
                </a:solidFill>
                <a:latin typeface="Tomorrow"/>
                <a:ea typeface="Tomorrow"/>
                <a:cs typeface="Tomorrow"/>
                <a:sym typeface="Tomorrow"/>
              </a:rPr>
              <a:t> Automated release upon goal achievement via smart contract logic</a:t>
            </a:r>
          </a:p>
        </p:txBody>
      </p:sp>
      <p:sp>
        <p:nvSpPr>
          <p:cNvPr name="TextBox 15" id="15"/>
          <p:cNvSpPr txBox="true"/>
          <p:nvPr/>
        </p:nvSpPr>
        <p:spPr>
          <a:xfrm rot="0">
            <a:off x="6229350" y="4885432"/>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Refund Module:</a:t>
            </a:r>
            <a:r>
              <a:rPr lang="en-US" sz="1937">
                <a:solidFill>
                  <a:srgbClr val="61615C"/>
                </a:solidFill>
                <a:latin typeface="Tomorrow"/>
                <a:ea typeface="Tomorrow"/>
                <a:cs typeface="Tomorrow"/>
                <a:sym typeface="Tomorrow"/>
              </a:rPr>
              <a:t> Automated refund distribution if campaign fails</a:t>
            </a:r>
          </a:p>
        </p:txBody>
      </p:sp>
      <p:sp>
        <p:nvSpPr>
          <p:cNvPr name="TextBox 16" id="16"/>
          <p:cNvSpPr txBox="true"/>
          <p:nvPr/>
        </p:nvSpPr>
        <p:spPr>
          <a:xfrm rot="0">
            <a:off x="6030814" y="3114377"/>
            <a:ext cx="3943318" cy="382588"/>
          </a:xfrm>
          <a:prstGeom prst="rect">
            <a:avLst/>
          </a:prstGeom>
        </p:spPr>
        <p:txBody>
          <a:bodyPr anchor="t" rtlCol="false" tIns="0" lIns="0" bIns="0" rIns="0">
            <a:spAutoFit/>
          </a:bodyPr>
          <a:lstStyle/>
          <a:p>
            <a:pPr algn="l">
              <a:lnSpc>
                <a:spcPts val="3062"/>
              </a:lnSpc>
            </a:pPr>
            <a:r>
              <a:rPr lang="en-US" sz="2437" b="true">
                <a:solidFill>
                  <a:srgbClr val="1D1D1B"/>
                </a:solidFill>
                <a:latin typeface="Tomorrow Bold"/>
                <a:ea typeface="Tomorrow Bold"/>
                <a:cs typeface="Tomorrow Bold"/>
                <a:sym typeface="Tomorrow Bold"/>
              </a:rPr>
              <a:t>In-Progress Modules</a:t>
            </a:r>
          </a:p>
        </p:txBody>
      </p:sp>
      <p:sp>
        <p:nvSpPr>
          <p:cNvPr name="TextBox 17" id="17"/>
          <p:cNvSpPr txBox="true"/>
          <p:nvPr/>
        </p:nvSpPr>
        <p:spPr>
          <a:xfrm rot="0">
            <a:off x="1032570" y="3680371"/>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UI/Wallet Integration:</a:t>
            </a:r>
            <a:r>
              <a:rPr lang="en-US" sz="1937">
                <a:solidFill>
                  <a:srgbClr val="61615C"/>
                </a:solidFill>
                <a:latin typeface="Tomorrow"/>
                <a:ea typeface="Tomorrow"/>
                <a:cs typeface="Tomorrow"/>
                <a:sym typeface="Tomorrow"/>
              </a:rPr>
              <a:t> MetaMask connection framework 85% complete</a:t>
            </a:r>
          </a:p>
        </p:txBody>
      </p:sp>
      <p:sp>
        <p:nvSpPr>
          <p:cNvPr name="TextBox 18" id="18"/>
          <p:cNvSpPr txBox="true"/>
          <p:nvPr/>
        </p:nvSpPr>
        <p:spPr>
          <a:xfrm rot="0">
            <a:off x="6229350" y="6090493"/>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Security &amp; Audit:</a:t>
            </a:r>
            <a:r>
              <a:rPr lang="en-US" sz="1937">
                <a:solidFill>
                  <a:srgbClr val="61615C"/>
                </a:solidFill>
                <a:latin typeface="Tomorrow"/>
                <a:ea typeface="Tomorrow"/>
                <a:cs typeface="Tomorrow"/>
                <a:sym typeface="Tomorrow"/>
              </a:rPr>
              <a:t> Slither analysis in progress; MythX vulnerability scanning scheduled</a:t>
            </a:r>
          </a:p>
        </p:txBody>
      </p:sp>
      <p:sp>
        <p:nvSpPr>
          <p:cNvPr name="TextBox 19" id="19"/>
          <p:cNvSpPr txBox="true"/>
          <p:nvPr/>
        </p:nvSpPr>
        <p:spPr>
          <a:xfrm rot="0">
            <a:off x="1028700" y="7934027"/>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IPFS Integration:</a:t>
            </a:r>
            <a:r>
              <a:rPr lang="en-US" sz="1937">
                <a:solidFill>
                  <a:srgbClr val="61615C"/>
                </a:solidFill>
                <a:latin typeface="Tomorrow"/>
                <a:ea typeface="Tomorrow"/>
                <a:cs typeface="Tomorrow"/>
                <a:sym typeface="Tomorrow"/>
              </a:rPr>
              <a:t> Decentralized storage implementation 60% complete</a:t>
            </a:r>
          </a:p>
        </p:txBody>
      </p:sp>
      <p:sp>
        <p:nvSpPr>
          <p:cNvPr name="TextBox 20" id="20"/>
          <p:cNvSpPr txBox="true"/>
          <p:nvPr/>
        </p:nvSpPr>
        <p:spPr>
          <a:xfrm rot="0">
            <a:off x="6229350" y="7660083"/>
            <a:ext cx="4530030" cy="1290786"/>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61615C"/>
                </a:solidFill>
                <a:latin typeface="Tomorrow Bold"/>
                <a:ea typeface="Tomorrow Bold"/>
                <a:cs typeface="Tomorrow Bold"/>
                <a:sym typeface="Tomorrow Bold"/>
              </a:rPr>
              <a:t>Testing Suite:</a:t>
            </a:r>
            <a:r>
              <a:rPr lang="en-US" sz="1937">
                <a:solidFill>
                  <a:srgbClr val="61615C"/>
                </a:solidFill>
                <a:latin typeface="Tomorrow"/>
                <a:ea typeface="Tomorrow"/>
                <a:cs typeface="Tomorrow"/>
                <a:sym typeface="Tomorrow"/>
              </a:rPr>
              <a:t> Ganache local testing environment fully configured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0" y="0"/>
            <a:ext cx="18288000" cy="1893986"/>
            <a:chOff x="0" y="0"/>
            <a:chExt cx="24384000" cy="2525315"/>
          </a:xfrm>
        </p:grpSpPr>
        <p:sp>
          <p:nvSpPr>
            <p:cNvPr name="Freeform 7" id="7" descr="preencoded.png"/>
            <p:cNvSpPr/>
            <p:nvPr/>
          </p:nvSpPr>
          <p:spPr>
            <a:xfrm flipH="false" flipV="false" rot="0">
              <a:off x="0" y="0"/>
              <a:ext cx="24384000" cy="2525268"/>
            </a:xfrm>
            <a:custGeom>
              <a:avLst/>
              <a:gdLst/>
              <a:ahLst/>
              <a:cxnLst/>
              <a:rect r="r" b="b" t="t" l="l"/>
              <a:pathLst>
                <a:path h="2525268" w="24384000">
                  <a:moveTo>
                    <a:pt x="0" y="0"/>
                  </a:moveTo>
                  <a:lnTo>
                    <a:pt x="24384000" y="0"/>
                  </a:lnTo>
                  <a:lnTo>
                    <a:pt x="24384000" y="2525268"/>
                  </a:lnTo>
                  <a:lnTo>
                    <a:pt x="0" y="2525268"/>
                  </a:lnTo>
                  <a:lnTo>
                    <a:pt x="0" y="0"/>
                  </a:lnTo>
                  <a:close/>
                </a:path>
              </a:pathLst>
            </a:custGeom>
            <a:blipFill>
              <a:blip r:embed="rId3"/>
              <a:stretch>
                <a:fillRect l="0" t="-39" r="0" b="-41"/>
              </a:stretch>
            </a:blipFill>
          </p:spPr>
        </p:sp>
      </p:grpSp>
      <p:sp>
        <p:nvSpPr>
          <p:cNvPr name="TextBox 8" id="8"/>
          <p:cNvSpPr txBox="true"/>
          <p:nvPr/>
        </p:nvSpPr>
        <p:spPr>
          <a:xfrm rot="0">
            <a:off x="530275" y="2293441"/>
            <a:ext cx="7301188" cy="465138"/>
          </a:xfrm>
          <a:prstGeom prst="rect">
            <a:avLst/>
          </a:prstGeom>
        </p:spPr>
        <p:txBody>
          <a:bodyPr anchor="t" rtlCol="false" tIns="0" lIns="0" bIns="0" rIns="0">
            <a:spAutoFit/>
          </a:bodyPr>
          <a:lstStyle/>
          <a:p>
            <a:pPr algn="l">
              <a:lnSpc>
                <a:spcPts val="3687"/>
              </a:lnSpc>
            </a:pPr>
            <a:r>
              <a:rPr lang="en-US" sz="2937" b="true">
                <a:solidFill>
                  <a:srgbClr val="1D1D1B"/>
                </a:solidFill>
                <a:latin typeface="Tomorrow Bold"/>
                <a:ea typeface="Tomorrow Bold"/>
                <a:cs typeface="Tomorrow Bold"/>
                <a:sym typeface="Tomorrow Bold"/>
              </a:rPr>
              <a:t>Progress Achieved: 45% Completion</a:t>
            </a:r>
          </a:p>
        </p:txBody>
      </p:sp>
      <p:sp>
        <p:nvSpPr>
          <p:cNvPr name="TextBox 9" id="9"/>
          <p:cNvSpPr txBox="true"/>
          <p:nvPr/>
        </p:nvSpPr>
        <p:spPr>
          <a:xfrm rot="0">
            <a:off x="3857922" y="4045446"/>
            <a:ext cx="1863626" cy="398463"/>
          </a:xfrm>
          <a:prstGeom prst="rect">
            <a:avLst/>
          </a:prstGeom>
        </p:spPr>
        <p:txBody>
          <a:bodyPr anchor="t" rtlCol="false" tIns="0" lIns="0" bIns="0" rIns="0">
            <a:spAutoFit/>
          </a:bodyPr>
          <a:lstStyle/>
          <a:p>
            <a:pPr algn="ctr">
              <a:lnSpc>
                <a:spcPts val="2937"/>
              </a:lnSpc>
            </a:pPr>
            <a:r>
              <a:rPr lang="en-US" sz="2937" b="true">
                <a:solidFill>
                  <a:srgbClr val="61615C"/>
                </a:solidFill>
                <a:latin typeface="Tomorrow Bold"/>
                <a:ea typeface="Tomorrow Bold"/>
                <a:cs typeface="Tomorrow Bold"/>
                <a:sym typeface="Tomorrow Bold"/>
              </a:rPr>
              <a:t>7</a:t>
            </a:r>
            <a:r>
              <a:rPr lang="en-US" sz="2937" b="true">
                <a:solidFill>
                  <a:srgbClr val="61615C"/>
                </a:solidFill>
                <a:latin typeface="Tomorrow Bold"/>
                <a:ea typeface="Tomorrow Bold"/>
                <a:cs typeface="Tomorrow Bold"/>
                <a:sym typeface="Tomorrow Bold"/>
              </a:rPr>
              <a:t>0%</a:t>
            </a:r>
          </a:p>
        </p:txBody>
      </p:sp>
      <p:sp>
        <p:nvSpPr>
          <p:cNvPr name="TextBox 10" id="10"/>
          <p:cNvSpPr txBox="true"/>
          <p:nvPr/>
        </p:nvSpPr>
        <p:spPr>
          <a:xfrm rot="0">
            <a:off x="3842743" y="5493990"/>
            <a:ext cx="1893986" cy="255835"/>
          </a:xfrm>
          <a:prstGeom prst="rect">
            <a:avLst/>
          </a:prstGeom>
        </p:spPr>
        <p:txBody>
          <a:bodyPr anchor="t" rtlCol="false" tIns="0" lIns="0" bIns="0" rIns="0">
            <a:spAutoFit/>
          </a:bodyPr>
          <a:lstStyle/>
          <a:p>
            <a:pPr algn="ctr">
              <a:lnSpc>
                <a:spcPts val="1812"/>
              </a:lnSpc>
            </a:pPr>
            <a:r>
              <a:rPr lang="en-US" sz="1437" b="true">
                <a:solidFill>
                  <a:srgbClr val="61615C"/>
                </a:solidFill>
                <a:latin typeface="Tomorrow Bold"/>
                <a:ea typeface="Tomorrow Bold"/>
                <a:cs typeface="Tomorrow Bold"/>
                <a:sym typeface="Tomorrow Bold"/>
              </a:rPr>
              <a:t>Smart Contracts</a:t>
            </a:r>
          </a:p>
        </p:txBody>
      </p:sp>
      <p:sp>
        <p:nvSpPr>
          <p:cNvPr name="TextBox 11" id="11"/>
          <p:cNvSpPr txBox="true"/>
          <p:nvPr/>
        </p:nvSpPr>
        <p:spPr>
          <a:xfrm rot="0">
            <a:off x="530275" y="5792986"/>
            <a:ext cx="8519071" cy="289917"/>
          </a:xfrm>
          <a:prstGeom prst="rect">
            <a:avLst/>
          </a:prstGeom>
        </p:spPr>
        <p:txBody>
          <a:bodyPr anchor="t" rtlCol="false" tIns="0" lIns="0" bIns="0" rIns="0">
            <a:spAutoFit/>
          </a:bodyPr>
          <a:lstStyle/>
          <a:p>
            <a:pPr algn="ctr">
              <a:lnSpc>
                <a:spcPts val="1874"/>
              </a:lnSpc>
            </a:pPr>
            <a:r>
              <a:rPr lang="en-US" sz="1187">
                <a:solidFill>
                  <a:srgbClr val="61615C"/>
                </a:solidFill>
                <a:latin typeface="Tomorrow"/>
                <a:ea typeface="Tomorrow"/>
                <a:cs typeface="Tomorrow"/>
                <a:sym typeface="Tomorrow"/>
              </a:rPr>
              <a:t>Architecture and core logic completed</a:t>
            </a:r>
          </a:p>
        </p:txBody>
      </p:sp>
      <p:sp>
        <p:nvSpPr>
          <p:cNvPr name="TextBox 12" id="12"/>
          <p:cNvSpPr txBox="true"/>
          <p:nvPr/>
        </p:nvSpPr>
        <p:spPr>
          <a:xfrm rot="0">
            <a:off x="12566302" y="4045446"/>
            <a:ext cx="1863626" cy="331142"/>
          </a:xfrm>
          <a:prstGeom prst="rect">
            <a:avLst/>
          </a:prstGeom>
        </p:spPr>
        <p:txBody>
          <a:bodyPr anchor="t" rtlCol="false" tIns="0" lIns="0" bIns="0" rIns="0">
            <a:spAutoFit/>
          </a:bodyPr>
          <a:lstStyle/>
          <a:p>
            <a:pPr algn="ctr">
              <a:lnSpc>
                <a:spcPts val="2937"/>
              </a:lnSpc>
            </a:pPr>
            <a:r>
              <a:rPr lang="en-US" sz="2937" b="true">
                <a:solidFill>
                  <a:srgbClr val="61615C"/>
                </a:solidFill>
                <a:latin typeface="Tomorrow Bold"/>
                <a:ea typeface="Tomorrow Bold"/>
                <a:cs typeface="Tomorrow Bold"/>
                <a:sym typeface="Tomorrow Bold"/>
              </a:rPr>
              <a:t>85%</a:t>
            </a:r>
          </a:p>
        </p:txBody>
      </p:sp>
      <p:grpSp>
        <p:nvGrpSpPr>
          <p:cNvPr name="Group 13" id="13"/>
          <p:cNvGrpSpPr>
            <a:grpSpLocks noChangeAspect="true"/>
          </p:cNvGrpSpPr>
          <p:nvPr/>
        </p:nvGrpSpPr>
        <p:grpSpPr>
          <a:xfrm rot="0">
            <a:off x="12361812" y="3050976"/>
            <a:ext cx="2272754" cy="2272754"/>
            <a:chOff x="0" y="0"/>
            <a:chExt cx="3030338" cy="3030338"/>
          </a:xfrm>
        </p:grpSpPr>
        <p:sp>
          <p:nvSpPr>
            <p:cNvPr name="Freeform 14" id="14" descr="preencoded.png"/>
            <p:cNvSpPr/>
            <p:nvPr/>
          </p:nvSpPr>
          <p:spPr>
            <a:xfrm flipH="false" flipV="false" rot="0">
              <a:off x="0" y="0"/>
              <a:ext cx="3030347" cy="3030347"/>
            </a:xfrm>
            <a:custGeom>
              <a:avLst/>
              <a:gdLst/>
              <a:ahLst/>
              <a:cxnLst/>
              <a:rect r="r" b="b" t="t" l="l"/>
              <a:pathLst>
                <a:path h="3030347" w="3030347">
                  <a:moveTo>
                    <a:pt x="0" y="0"/>
                  </a:moveTo>
                  <a:lnTo>
                    <a:pt x="3030347" y="0"/>
                  </a:lnTo>
                  <a:lnTo>
                    <a:pt x="3030347" y="3030347"/>
                  </a:lnTo>
                  <a:lnTo>
                    <a:pt x="0" y="3030347"/>
                  </a:lnTo>
                  <a:lnTo>
                    <a:pt x="0" y="0"/>
                  </a:lnTo>
                  <a:close/>
                </a:path>
              </a:pathLst>
            </a:custGeom>
            <a:blipFill>
              <a:blip r:embed="rId4"/>
              <a:stretch>
                <a:fillRect l="0" t="0" r="0" b="0"/>
              </a:stretch>
            </a:blipFill>
          </p:spPr>
        </p:sp>
      </p:grpSp>
      <p:sp>
        <p:nvSpPr>
          <p:cNvPr name="TextBox 15" id="15"/>
          <p:cNvSpPr txBox="true"/>
          <p:nvPr/>
        </p:nvSpPr>
        <p:spPr>
          <a:xfrm rot="0">
            <a:off x="12392917" y="5493990"/>
            <a:ext cx="2210395" cy="255835"/>
          </a:xfrm>
          <a:prstGeom prst="rect">
            <a:avLst/>
          </a:prstGeom>
        </p:spPr>
        <p:txBody>
          <a:bodyPr anchor="t" rtlCol="false" tIns="0" lIns="0" bIns="0" rIns="0">
            <a:spAutoFit/>
          </a:bodyPr>
          <a:lstStyle/>
          <a:p>
            <a:pPr algn="ctr">
              <a:lnSpc>
                <a:spcPts val="1812"/>
              </a:lnSpc>
            </a:pPr>
            <a:r>
              <a:rPr lang="en-US" sz="1437" b="true">
                <a:solidFill>
                  <a:srgbClr val="61615C"/>
                </a:solidFill>
                <a:latin typeface="Tomorrow Bold"/>
                <a:ea typeface="Tomorrow Bold"/>
                <a:cs typeface="Tomorrow Bold"/>
                <a:sym typeface="Tomorrow Bold"/>
              </a:rPr>
              <a:t>Frontend Development</a:t>
            </a:r>
          </a:p>
        </p:txBody>
      </p:sp>
      <p:sp>
        <p:nvSpPr>
          <p:cNvPr name="TextBox 16" id="16"/>
          <p:cNvSpPr txBox="true"/>
          <p:nvPr/>
        </p:nvSpPr>
        <p:spPr>
          <a:xfrm rot="0">
            <a:off x="9238655" y="5792986"/>
            <a:ext cx="8519071" cy="289917"/>
          </a:xfrm>
          <a:prstGeom prst="rect">
            <a:avLst/>
          </a:prstGeom>
        </p:spPr>
        <p:txBody>
          <a:bodyPr anchor="t" rtlCol="false" tIns="0" lIns="0" bIns="0" rIns="0">
            <a:spAutoFit/>
          </a:bodyPr>
          <a:lstStyle/>
          <a:p>
            <a:pPr algn="ctr">
              <a:lnSpc>
                <a:spcPts val="1874"/>
              </a:lnSpc>
            </a:pPr>
            <a:r>
              <a:rPr lang="en-US" sz="1187">
                <a:solidFill>
                  <a:srgbClr val="61615C"/>
                </a:solidFill>
                <a:latin typeface="Tomorrow"/>
                <a:ea typeface="Tomorrow"/>
                <a:cs typeface="Tomorrow"/>
                <a:sym typeface="Tomorrow"/>
              </a:rPr>
              <a:t>UI components with wallet integration</a:t>
            </a:r>
          </a:p>
        </p:txBody>
      </p:sp>
      <p:sp>
        <p:nvSpPr>
          <p:cNvPr name="TextBox 17" id="17"/>
          <p:cNvSpPr txBox="true"/>
          <p:nvPr/>
        </p:nvSpPr>
        <p:spPr>
          <a:xfrm rot="0">
            <a:off x="3857922" y="7418189"/>
            <a:ext cx="1863626" cy="331143"/>
          </a:xfrm>
          <a:prstGeom prst="rect">
            <a:avLst/>
          </a:prstGeom>
        </p:spPr>
        <p:txBody>
          <a:bodyPr anchor="t" rtlCol="false" tIns="0" lIns="0" bIns="0" rIns="0">
            <a:spAutoFit/>
          </a:bodyPr>
          <a:lstStyle/>
          <a:p>
            <a:pPr algn="ctr">
              <a:lnSpc>
                <a:spcPts val="2937"/>
              </a:lnSpc>
            </a:pPr>
            <a:r>
              <a:rPr lang="en-US" sz="2937" b="true">
                <a:solidFill>
                  <a:srgbClr val="61615C"/>
                </a:solidFill>
                <a:latin typeface="Tomorrow Bold"/>
                <a:ea typeface="Tomorrow Bold"/>
                <a:cs typeface="Tomorrow Bold"/>
                <a:sym typeface="Tomorrow Bold"/>
              </a:rPr>
              <a:t>60%</a:t>
            </a:r>
          </a:p>
        </p:txBody>
      </p:sp>
      <p:grpSp>
        <p:nvGrpSpPr>
          <p:cNvPr name="Group 18" id="18"/>
          <p:cNvGrpSpPr>
            <a:grpSpLocks noChangeAspect="true"/>
          </p:cNvGrpSpPr>
          <p:nvPr/>
        </p:nvGrpSpPr>
        <p:grpSpPr>
          <a:xfrm rot="0">
            <a:off x="3653432" y="6423720"/>
            <a:ext cx="2272754" cy="2272754"/>
            <a:chOff x="0" y="0"/>
            <a:chExt cx="3030338" cy="3030338"/>
          </a:xfrm>
        </p:grpSpPr>
        <p:sp>
          <p:nvSpPr>
            <p:cNvPr name="Freeform 19" id="19" descr="preencoded.png"/>
            <p:cNvSpPr/>
            <p:nvPr/>
          </p:nvSpPr>
          <p:spPr>
            <a:xfrm flipH="false" flipV="false" rot="0">
              <a:off x="0" y="0"/>
              <a:ext cx="3030347" cy="3030347"/>
            </a:xfrm>
            <a:custGeom>
              <a:avLst/>
              <a:gdLst/>
              <a:ahLst/>
              <a:cxnLst/>
              <a:rect r="r" b="b" t="t" l="l"/>
              <a:pathLst>
                <a:path h="3030347" w="3030347">
                  <a:moveTo>
                    <a:pt x="0" y="0"/>
                  </a:moveTo>
                  <a:lnTo>
                    <a:pt x="3030347" y="0"/>
                  </a:lnTo>
                  <a:lnTo>
                    <a:pt x="3030347" y="3030347"/>
                  </a:lnTo>
                  <a:lnTo>
                    <a:pt x="0" y="3030347"/>
                  </a:lnTo>
                  <a:lnTo>
                    <a:pt x="0" y="0"/>
                  </a:lnTo>
                  <a:close/>
                </a:path>
              </a:pathLst>
            </a:custGeom>
            <a:blipFill>
              <a:blip r:embed="rId5"/>
              <a:stretch>
                <a:fillRect l="0" t="0" r="0" b="0"/>
              </a:stretch>
            </a:blipFill>
          </p:spPr>
        </p:sp>
      </p:grpSp>
      <p:sp>
        <p:nvSpPr>
          <p:cNvPr name="TextBox 20" id="20"/>
          <p:cNvSpPr txBox="true"/>
          <p:nvPr/>
        </p:nvSpPr>
        <p:spPr>
          <a:xfrm rot="0">
            <a:off x="3733056" y="8866734"/>
            <a:ext cx="2354641" cy="236538"/>
          </a:xfrm>
          <a:prstGeom prst="rect">
            <a:avLst/>
          </a:prstGeom>
        </p:spPr>
        <p:txBody>
          <a:bodyPr anchor="t" rtlCol="false" tIns="0" lIns="0" bIns="0" rIns="0">
            <a:spAutoFit/>
          </a:bodyPr>
          <a:lstStyle/>
          <a:p>
            <a:pPr algn="ctr">
              <a:lnSpc>
                <a:spcPts val="1812"/>
              </a:lnSpc>
            </a:pPr>
            <a:r>
              <a:rPr lang="en-US" sz="1437" b="true">
                <a:solidFill>
                  <a:srgbClr val="61615C"/>
                </a:solidFill>
                <a:latin typeface="Tomorrow Bold"/>
                <a:ea typeface="Tomorrow Bold"/>
                <a:cs typeface="Tomorrow Bold"/>
                <a:sym typeface="Tomorrow Bold"/>
              </a:rPr>
              <a:t>Testing &amp; Deployment</a:t>
            </a:r>
          </a:p>
        </p:txBody>
      </p:sp>
      <p:sp>
        <p:nvSpPr>
          <p:cNvPr name="TextBox 21" id="21"/>
          <p:cNvSpPr txBox="true"/>
          <p:nvPr/>
        </p:nvSpPr>
        <p:spPr>
          <a:xfrm rot="0">
            <a:off x="530275" y="9165729"/>
            <a:ext cx="8519071" cy="289917"/>
          </a:xfrm>
          <a:prstGeom prst="rect">
            <a:avLst/>
          </a:prstGeom>
        </p:spPr>
        <p:txBody>
          <a:bodyPr anchor="t" rtlCol="false" tIns="0" lIns="0" bIns="0" rIns="0">
            <a:spAutoFit/>
          </a:bodyPr>
          <a:lstStyle/>
          <a:p>
            <a:pPr algn="ctr">
              <a:lnSpc>
                <a:spcPts val="1874"/>
              </a:lnSpc>
            </a:pPr>
            <a:r>
              <a:rPr lang="en-US" sz="1187">
                <a:solidFill>
                  <a:srgbClr val="61615C"/>
                </a:solidFill>
                <a:latin typeface="Tomorrow"/>
                <a:ea typeface="Tomorrow"/>
                <a:cs typeface="Tomorrow"/>
                <a:sym typeface="Tomorrow"/>
              </a:rPr>
              <a:t>Unit tests and testnet validation</a:t>
            </a:r>
          </a:p>
        </p:txBody>
      </p:sp>
      <p:sp>
        <p:nvSpPr>
          <p:cNvPr name="TextBox 22" id="22"/>
          <p:cNvSpPr txBox="true"/>
          <p:nvPr/>
        </p:nvSpPr>
        <p:spPr>
          <a:xfrm rot="0">
            <a:off x="12566302" y="7418189"/>
            <a:ext cx="1863626" cy="331143"/>
          </a:xfrm>
          <a:prstGeom prst="rect">
            <a:avLst/>
          </a:prstGeom>
        </p:spPr>
        <p:txBody>
          <a:bodyPr anchor="t" rtlCol="false" tIns="0" lIns="0" bIns="0" rIns="0">
            <a:spAutoFit/>
          </a:bodyPr>
          <a:lstStyle/>
          <a:p>
            <a:pPr algn="ctr">
              <a:lnSpc>
                <a:spcPts val="2937"/>
              </a:lnSpc>
            </a:pPr>
            <a:r>
              <a:rPr lang="en-US" sz="2937" b="true">
                <a:solidFill>
                  <a:srgbClr val="61615C"/>
                </a:solidFill>
                <a:latin typeface="Tomorrow Bold"/>
                <a:ea typeface="Tomorrow Bold"/>
                <a:cs typeface="Tomorrow Bold"/>
                <a:sym typeface="Tomorrow Bold"/>
              </a:rPr>
              <a:t>50%</a:t>
            </a:r>
          </a:p>
        </p:txBody>
      </p:sp>
      <p:grpSp>
        <p:nvGrpSpPr>
          <p:cNvPr name="Group 23" id="23"/>
          <p:cNvGrpSpPr>
            <a:grpSpLocks noChangeAspect="true"/>
          </p:cNvGrpSpPr>
          <p:nvPr/>
        </p:nvGrpSpPr>
        <p:grpSpPr>
          <a:xfrm rot="0">
            <a:off x="12361738" y="6500136"/>
            <a:ext cx="2272754" cy="2272754"/>
            <a:chOff x="0" y="0"/>
            <a:chExt cx="3030338" cy="3030338"/>
          </a:xfrm>
        </p:grpSpPr>
        <p:sp>
          <p:nvSpPr>
            <p:cNvPr name="Freeform 24" id="24" descr="preencoded.png"/>
            <p:cNvSpPr/>
            <p:nvPr/>
          </p:nvSpPr>
          <p:spPr>
            <a:xfrm flipH="false" flipV="false" rot="0">
              <a:off x="0" y="0"/>
              <a:ext cx="3030347" cy="3030347"/>
            </a:xfrm>
            <a:custGeom>
              <a:avLst/>
              <a:gdLst/>
              <a:ahLst/>
              <a:cxnLst/>
              <a:rect r="r" b="b" t="t" l="l"/>
              <a:pathLst>
                <a:path h="3030347" w="3030347">
                  <a:moveTo>
                    <a:pt x="0" y="0"/>
                  </a:moveTo>
                  <a:lnTo>
                    <a:pt x="3030347" y="0"/>
                  </a:lnTo>
                  <a:lnTo>
                    <a:pt x="3030347" y="3030347"/>
                  </a:lnTo>
                  <a:lnTo>
                    <a:pt x="0" y="3030347"/>
                  </a:lnTo>
                  <a:lnTo>
                    <a:pt x="0" y="0"/>
                  </a:lnTo>
                  <a:close/>
                </a:path>
              </a:pathLst>
            </a:custGeom>
            <a:blipFill>
              <a:blip r:embed="rId6"/>
              <a:stretch>
                <a:fillRect l="0" t="0" r="0" b="0"/>
              </a:stretch>
            </a:blipFill>
          </p:spPr>
        </p:sp>
      </p:grpSp>
      <p:sp>
        <p:nvSpPr>
          <p:cNvPr name="TextBox 25" id="25"/>
          <p:cNvSpPr txBox="true"/>
          <p:nvPr/>
        </p:nvSpPr>
        <p:spPr>
          <a:xfrm rot="0">
            <a:off x="12551122" y="8866734"/>
            <a:ext cx="1893986" cy="255835"/>
          </a:xfrm>
          <a:prstGeom prst="rect">
            <a:avLst/>
          </a:prstGeom>
        </p:spPr>
        <p:txBody>
          <a:bodyPr anchor="t" rtlCol="false" tIns="0" lIns="0" bIns="0" rIns="0">
            <a:spAutoFit/>
          </a:bodyPr>
          <a:lstStyle/>
          <a:p>
            <a:pPr algn="ctr">
              <a:lnSpc>
                <a:spcPts val="1812"/>
              </a:lnSpc>
            </a:pPr>
            <a:r>
              <a:rPr lang="en-US" sz="1437" b="true">
                <a:solidFill>
                  <a:srgbClr val="61615C"/>
                </a:solidFill>
                <a:latin typeface="Tomorrow Bold"/>
                <a:ea typeface="Tomorrow Bold"/>
                <a:cs typeface="Tomorrow Bold"/>
                <a:sym typeface="Tomorrow Bold"/>
              </a:rPr>
              <a:t>Security Audit</a:t>
            </a:r>
          </a:p>
        </p:txBody>
      </p:sp>
      <p:sp>
        <p:nvSpPr>
          <p:cNvPr name="TextBox 26" id="26"/>
          <p:cNvSpPr txBox="true"/>
          <p:nvPr/>
        </p:nvSpPr>
        <p:spPr>
          <a:xfrm rot="0">
            <a:off x="9238655" y="9165729"/>
            <a:ext cx="8519071" cy="289917"/>
          </a:xfrm>
          <a:prstGeom prst="rect">
            <a:avLst/>
          </a:prstGeom>
        </p:spPr>
        <p:txBody>
          <a:bodyPr anchor="t" rtlCol="false" tIns="0" lIns="0" bIns="0" rIns="0">
            <a:spAutoFit/>
          </a:bodyPr>
          <a:lstStyle/>
          <a:p>
            <a:pPr algn="ctr">
              <a:lnSpc>
                <a:spcPts val="1874"/>
              </a:lnSpc>
            </a:pPr>
            <a:r>
              <a:rPr lang="en-US" sz="1187">
                <a:solidFill>
                  <a:srgbClr val="61615C"/>
                </a:solidFill>
                <a:latin typeface="Tomorrow"/>
                <a:ea typeface="Tomorrow"/>
                <a:cs typeface="Tomorrow"/>
                <a:sym typeface="Tomorrow"/>
              </a:rPr>
              <a:t>Vulnerability analysis in progress</a:t>
            </a:r>
          </a:p>
        </p:txBody>
      </p:sp>
      <p:sp>
        <p:nvSpPr>
          <p:cNvPr name="TextBox 27" id="27"/>
          <p:cNvSpPr txBox="true"/>
          <p:nvPr/>
        </p:nvSpPr>
        <p:spPr>
          <a:xfrm rot="0">
            <a:off x="530275" y="9578429"/>
            <a:ext cx="17227451" cy="289917"/>
          </a:xfrm>
          <a:prstGeom prst="rect">
            <a:avLst/>
          </a:prstGeom>
        </p:spPr>
        <p:txBody>
          <a:bodyPr anchor="t" rtlCol="false" tIns="0" lIns="0" bIns="0" rIns="0">
            <a:spAutoFit/>
          </a:bodyPr>
          <a:lstStyle/>
          <a:p>
            <a:pPr algn="ctr">
              <a:lnSpc>
                <a:spcPts val="1874"/>
              </a:lnSpc>
            </a:pPr>
            <a:r>
              <a:rPr lang="en-US" sz="1187" b="true">
                <a:solidFill>
                  <a:srgbClr val="61615C"/>
                </a:solidFill>
                <a:latin typeface="Tomorrow Bold"/>
                <a:ea typeface="Tomorrow Bold"/>
                <a:cs typeface="Tomorrow Bold"/>
                <a:sym typeface="Tomorrow Bold"/>
              </a:rPr>
              <a:t>Documentation:</a:t>
            </a:r>
            <a:r>
              <a:rPr lang="en-US" sz="1187">
                <a:solidFill>
                  <a:srgbClr val="61615C"/>
                </a:solidFill>
                <a:latin typeface="Tomorrow"/>
                <a:ea typeface="Tomorrow"/>
                <a:cs typeface="Tomorrow"/>
                <a:sym typeface="Tomorrow"/>
              </a:rPr>
              <a:t> System design diagrams, API specifications, and technical documentation 95% complete</a:t>
            </a:r>
          </a:p>
        </p:txBody>
      </p:sp>
      <p:grpSp>
        <p:nvGrpSpPr>
          <p:cNvPr name="Group 28" id="28"/>
          <p:cNvGrpSpPr>
            <a:grpSpLocks noChangeAspect="true"/>
          </p:cNvGrpSpPr>
          <p:nvPr/>
        </p:nvGrpSpPr>
        <p:grpSpPr>
          <a:xfrm rot="0">
            <a:off x="3653359" y="3125986"/>
            <a:ext cx="2272754" cy="2272754"/>
            <a:chOff x="0" y="0"/>
            <a:chExt cx="3030338" cy="3030338"/>
          </a:xfrm>
        </p:grpSpPr>
        <p:sp>
          <p:nvSpPr>
            <p:cNvPr name="Freeform 29" id="29" descr="preencoded.png"/>
            <p:cNvSpPr/>
            <p:nvPr/>
          </p:nvSpPr>
          <p:spPr>
            <a:xfrm flipH="false" flipV="false" rot="0">
              <a:off x="0" y="0"/>
              <a:ext cx="3030347" cy="3030347"/>
            </a:xfrm>
            <a:custGeom>
              <a:avLst/>
              <a:gdLst/>
              <a:ahLst/>
              <a:cxnLst/>
              <a:rect r="r" b="b" t="t" l="l"/>
              <a:pathLst>
                <a:path h="3030347" w="3030347">
                  <a:moveTo>
                    <a:pt x="0" y="0"/>
                  </a:moveTo>
                  <a:lnTo>
                    <a:pt x="3030347" y="0"/>
                  </a:lnTo>
                  <a:lnTo>
                    <a:pt x="3030347" y="3030347"/>
                  </a:lnTo>
                  <a:lnTo>
                    <a:pt x="0" y="3030347"/>
                  </a:lnTo>
                  <a:lnTo>
                    <a:pt x="0" y="0"/>
                  </a:lnTo>
                  <a:close/>
                </a:path>
              </a:pathLst>
            </a:custGeom>
            <a:blipFill>
              <a:blip r:embed="rId5"/>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1101626"/>
            <a:ext cx="9974146" cy="871537"/>
          </a:xfrm>
          <a:prstGeom prst="rect">
            <a:avLst/>
          </a:prstGeom>
        </p:spPr>
        <p:txBody>
          <a:bodyPr anchor="t" rtlCol="false" tIns="0" lIns="0" bIns="0" rIns="0">
            <a:spAutoFit/>
          </a:bodyPr>
          <a:lstStyle/>
          <a:p>
            <a:pPr algn="l">
              <a:lnSpc>
                <a:spcPts val="6937"/>
              </a:lnSpc>
            </a:pPr>
            <a:r>
              <a:rPr lang="en-US" sz="5562" b="true">
                <a:solidFill>
                  <a:srgbClr val="1D1D1B"/>
                </a:solidFill>
                <a:latin typeface="Tomorrow Bold"/>
                <a:ea typeface="Tomorrow Bold"/>
                <a:cs typeface="Tomorrow Bold"/>
                <a:sym typeface="Tomorrow Bold"/>
              </a:rPr>
              <a:t>Technology Stack &amp; Tools</a:t>
            </a:r>
          </a:p>
        </p:txBody>
      </p:sp>
      <p:sp>
        <p:nvSpPr>
          <p:cNvPr name="TextBox 9" id="9"/>
          <p:cNvSpPr txBox="true"/>
          <p:nvPr/>
        </p:nvSpPr>
        <p:spPr>
          <a:xfrm rot="0">
            <a:off x="7850237" y="2705844"/>
            <a:ext cx="4173514" cy="430212"/>
          </a:xfrm>
          <a:prstGeom prst="rect">
            <a:avLst/>
          </a:prstGeom>
        </p:spPr>
        <p:txBody>
          <a:bodyPr anchor="t" rtlCol="false" tIns="0" lIns="0" bIns="0" rIns="0">
            <a:spAutoFit/>
          </a:bodyPr>
          <a:lstStyle/>
          <a:p>
            <a:pPr algn="l">
              <a:lnSpc>
                <a:spcPts val="3437"/>
              </a:lnSpc>
            </a:pPr>
            <a:r>
              <a:rPr lang="en-US" sz="2750" b="true">
                <a:solidFill>
                  <a:srgbClr val="1D1D1B"/>
                </a:solidFill>
                <a:latin typeface="Tomorrow Bold"/>
                <a:ea typeface="Tomorrow Bold"/>
                <a:cs typeface="Tomorrow Bold"/>
                <a:sym typeface="Tomorrow Bold"/>
              </a:rPr>
              <a:t>Backend &amp; Blockchain</a:t>
            </a:r>
          </a:p>
        </p:txBody>
      </p:sp>
      <p:sp>
        <p:nvSpPr>
          <p:cNvPr name="TextBox 10" id="10"/>
          <p:cNvSpPr txBox="true"/>
          <p:nvPr/>
        </p:nvSpPr>
        <p:spPr>
          <a:xfrm rot="0">
            <a:off x="7850237" y="3356074"/>
            <a:ext cx="4376886" cy="1002506"/>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Smart Contracts:</a:t>
            </a:r>
            <a:r>
              <a:rPr lang="en-US" sz="2187">
                <a:solidFill>
                  <a:srgbClr val="61615C"/>
                </a:solidFill>
                <a:latin typeface="Tomorrow"/>
                <a:ea typeface="Tomorrow"/>
                <a:cs typeface="Tomorrow"/>
                <a:sym typeface="Tomorrow"/>
              </a:rPr>
              <a:t> Solidity (0.8.0+)</a:t>
            </a:r>
          </a:p>
        </p:txBody>
      </p:sp>
      <p:sp>
        <p:nvSpPr>
          <p:cNvPr name="TextBox 11" id="11"/>
          <p:cNvSpPr txBox="true"/>
          <p:nvPr/>
        </p:nvSpPr>
        <p:spPr>
          <a:xfrm rot="0">
            <a:off x="7850237" y="4362450"/>
            <a:ext cx="4376886" cy="1002506"/>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Development:</a:t>
            </a:r>
            <a:r>
              <a:rPr lang="en-US" sz="2187">
                <a:solidFill>
                  <a:srgbClr val="61615C"/>
                </a:solidFill>
                <a:latin typeface="Tomorrow"/>
                <a:ea typeface="Tomorrow"/>
                <a:cs typeface="Tomorrow"/>
                <a:sym typeface="Tomorrow"/>
              </a:rPr>
              <a:t> Hardhat framework</a:t>
            </a:r>
          </a:p>
        </p:txBody>
      </p:sp>
      <p:sp>
        <p:nvSpPr>
          <p:cNvPr name="TextBox 12" id="12"/>
          <p:cNvSpPr txBox="true"/>
          <p:nvPr/>
        </p:nvSpPr>
        <p:spPr>
          <a:xfrm rot="0">
            <a:off x="7850237" y="5368826"/>
            <a:ext cx="4376886" cy="1456135"/>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Blockchain Network:</a:t>
            </a:r>
            <a:r>
              <a:rPr lang="en-US" sz="2187">
                <a:solidFill>
                  <a:srgbClr val="61615C"/>
                </a:solidFill>
                <a:latin typeface="Tomorrow"/>
                <a:ea typeface="Tomorrow"/>
                <a:cs typeface="Tomorrow"/>
                <a:sym typeface="Tomorrow"/>
              </a:rPr>
              <a:t> Ethereum mainnet and Polygon testnet</a:t>
            </a:r>
          </a:p>
        </p:txBody>
      </p:sp>
      <p:sp>
        <p:nvSpPr>
          <p:cNvPr name="TextBox 13" id="13"/>
          <p:cNvSpPr txBox="true"/>
          <p:nvPr/>
        </p:nvSpPr>
        <p:spPr>
          <a:xfrm rot="0">
            <a:off x="7850237" y="6828830"/>
            <a:ext cx="4376886" cy="1002506"/>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Testing:</a:t>
            </a:r>
            <a:r>
              <a:rPr lang="en-US" sz="2187">
                <a:solidFill>
                  <a:srgbClr val="61615C"/>
                </a:solidFill>
                <a:latin typeface="Tomorrow"/>
                <a:ea typeface="Tomorrow"/>
                <a:cs typeface="Tomorrow"/>
                <a:sym typeface="Tomorrow"/>
              </a:rPr>
              <a:t> Ganache local environment</a:t>
            </a:r>
          </a:p>
        </p:txBody>
      </p:sp>
      <p:sp>
        <p:nvSpPr>
          <p:cNvPr name="TextBox 14" id="14"/>
          <p:cNvSpPr txBox="true"/>
          <p:nvPr/>
        </p:nvSpPr>
        <p:spPr>
          <a:xfrm rot="0">
            <a:off x="12928401" y="2705844"/>
            <a:ext cx="3831607" cy="430212"/>
          </a:xfrm>
          <a:prstGeom prst="rect">
            <a:avLst/>
          </a:prstGeom>
        </p:spPr>
        <p:txBody>
          <a:bodyPr anchor="t" rtlCol="false" tIns="0" lIns="0" bIns="0" rIns="0">
            <a:spAutoFit/>
          </a:bodyPr>
          <a:lstStyle/>
          <a:p>
            <a:pPr algn="l">
              <a:lnSpc>
                <a:spcPts val="3437"/>
              </a:lnSpc>
            </a:pPr>
            <a:r>
              <a:rPr lang="en-US" sz="2750" b="true">
                <a:solidFill>
                  <a:srgbClr val="1D1D1B"/>
                </a:solidFill>
                <a:latin typeface="Tomorrow Bold"/>
                <a:ea typeface="Tomorrow Bold"/>
                <a:cs typeface="Tomorrow Bold"/>
                <a:sym typeface="Tomorrow Bold"/>
              </a:rPr>
              <a:t>Frontend </a:t>
            </a:r>
          </a:p>
        </p:txBody>
      </p:sp>
      <p:sp>
        <p:nvSpPr>
          <p:cNvPr name="TextBox 15" id="15"/>
          <p:cNvSpPr txBox="true"/>
          <p:nvPr/>
        </p:nvSpPr>
        <p:spPr>
          <a:xfrm rot="0">
            <a:off x="12928401" y="3356074"/>
            <a:ext cx="4376886" cy="871538"/>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Frontend:</a:t>
            </a:r>
            <a:r>
              <a:rPr lang="en-US" sz="2187">
                <a:solidFill>
                  <a:srgbClr val="61615C"/>
                </a:solidFill>
                <a:latin typeface="Tomorrow"/>
                <a:ea typeface="Tomorrow"/>
                <a:cs typeface="Tomorrow"/>
                <a:sym typeface="Tomorrow"/>
              </a:rPr>
              <a:t> Next.js with modern hooks</a:t>
            </a:r>
          </a:p>
        </p:txBody>
      </p:sp>
      <p:sp>
        <p:nvSpPr>
          <p:cNvPr name="TextBox 16" id="16"/>
          <p:cNvSpPr txBox="true"/>
          <p:nvPr/>
        </p:nvSpPr>
        <p:spPr>
          <a:xfrm rot="0">
            <a:off x="12928401" y="4362450"/>
            <a:ext cx="4376886" cy="1002506"/>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Blockchain Interface:</a:t>
            </a:r>
            <a:r>
              <a:rPr lang="en-US" sz="2187">
                <a:solidFill>
                  <a:srgbClr val="61615C"/>
                </a:solidFill>
                <a:latin typeface="Tomorrow"/>
                <a:ea typeface="Tomorrow"/>
                <a:cs typeface="Tomorrow"/>
                <a:sym typeface="Tomorrow"/>
              </a:rPr>
              <a:t> Web3.js library</a:t>
            </a:r>
          </a:p>
        </p:txBody>
      </p:sp>
      <p:sp>
        <p:nvSpPr>
          <p:cNvPr name="TextBox 17" id="17"/>
          <p:cNvSpPr txBox="true"/>
          <p:nvPr/>
        </p:nvSpPr>
        <p:spPr>
          <a:xfrm rot="0">
            <a:off x="12928401" y="5368826"/>
            <a:ext cx="4376886" cy="1002506"/>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61615C"/>
                </a:solidFill>
                <a:latin typeface="Tomorrow Bold"/>
                <a:ea typeface="Tomorrow Bold"/>
                <a:cs typeface="Tomorrow Bold"/>
                <a:sym typeface="Tomorrow Bold"/>
              </a:rPr>
              <a:t>Wallet:</a:t>
            </a:r>
            <a:r>
              <a:rPr lang="en-US" sz="2187">
                <a:solidFill>
                  <a:srgbClr val="61615C"/>
                </a:solidFill>
                <a:latin typeface="Tomorrow"/>
                <a:ea typeface="Tomorrow"/>
                <a:cs typeface="Tomorrow"/>
                <a:sym typeface="Tomorrow"/>
              </a:rPr>
              <a:t> MetaMask integration</a:t>
            </a:r>
          </a:p>
        </p:txBody>
      </p:sp>
      <p:sp>
        <p:nvSpPr>
          <p:cNvPr name="TextBox 18" id="18"/>
          <p:cNvSpPr txBox="true"/>
          <p:nvPr/>
        </p:nvSpPr>
        <p:spPr>
          <a:xfrm rot="0">
            <a:off x="7850237" y="8154144"/>
            <a:ext cx="9445526" cy="1002506"/>
          </a:xfrm>
          <a:prstGeom prst="rect">
            <a:avLst/>
          </a:prstGeom>
        </p:spPr>
        <p:txBody>
          <a:bodyPr anchor="t" rtlCol="false" tIns="0" lIns="0" bIns="0" rIns="0">
            <a:spAutoFit/>
          </a:bodyPr>
          <a:lstStyle/>
          <a:p>
            <a:pPr algn="l">
              <a:lnSpc>
                <a:spcPts val="3562"/>
              </a:lnSpc>
            </a:pPr>
            <a:r>
              <a:rPr lang="en-US" sz="2187" b="true">
                <a:solidFill>
                  <a:srgbClr val="1D1D1B"/>
                </a:solidFill>
                <a:latin typeface="Tomorrow Bold"/>
                <a:ea typeface="Tomorrow Bold"/>
                <a:cs typeface="Tomorrow Bold"/>
                <a:sym typeface="Tomorrow Bold"/>
              </a:rPr>
              <a:t>Storage:</a:t>
            </a:r>
            <a:r>
              <a:rPr lang="en-US" sz="2187">
                <a:solidFill>
                  <a:srgbClr val="61615C"/>
                </a:solidFill>
                <a:latin typeface="Tomorrow"/>
                <a:ea typeface="Tomorrow"/>
                <a:cs typeface="Tomorrow"/>
                <a:sym typeface="Tomorrow"/>
              </a:rPr>
              <a:t> IPFS for distributed campaign metadata and document storage ensuring decentralized data availability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CFCFC"/>
            </a:solidFill>
          </p:spPr>
        </p:sp>
      </p:grpSp>
      <p:sp>
        <p:nvSpPr>
          <p:cNvPr name="TextBox 6" id="6"/>
          <p:cNvSpPr txBox="true"/>
          <p:nvPr/>
        </p:nvSpPr>
        <p:spPr>
          <a:xfrm rot="0">
            <a:off x="967234" y="731341"/>
            <a:ext cx="14493181" cy="847725"/>
          </a:xfrm>
          <a:prstGeom prst="rect">
            <a:avLst/>
          </a:prstGeom>
        </p:spPr>
        <p:txBody>
          <a:bodyPr anchor="t" rtlCol="false" tIns="0" lIns="0" bIns="0" rIns="0">
            <a:spAutoFit/>
          </a:bodyPr>
          <a:lstStyle/>
          <a:p>
            <a:pPr algn="l">
              <a:lnSpc>
                <a:spcPts val="6749"/>
              </a:lnSpc>
            </a:pPr>
            <a:r>
              <a:rPr lang="en-US" sz="5437" b="true">
                <a:solidFill>
                  <a:srgbClr val="1D1D1B"/>
                </a:solidFill>
                <a:latin typeface="Tomorrow Bold"/>
                <a:ea typeface="Tomorrow Bold"/>
                <a:cs typeface="Tomorrow Bold"/>
                <a:sym typeface="Tomorrow Bold"/>
              </a:rPr>
              <a:t>Applications &amp; Competitive Advantages</a:t>
            </a:r>
          </a:p>
        </p:txBody>
      </p:sp>
      <p:sp>
        <p:nvSpPr>
          <p:cNvPr name="TextBox 7" id="7"/>
          <p:cNvSpPr txBox="true"/>
          <p:nvPr/>
        </p:nvSpPr>
        <p:spPr>
          <a:xfrm rot="0">
            <a:off x="2403574" y="2156966"/>
            <a:ext cx="4305366" cy="419100"/>
          </a:xfrm>
          <a:prstGeom prst="rect">
            <a:avLst/>
          </a:prstGeom>
        </p:spPr>
        <p:txBody>
          <a:bodyPr anchor="t" rtlCol="false" tIns="0" lIns="0" bIns="0" rIns="0">
            <a:spAutoFit/>
          </a:bodyPr>
          <a:lstStyle/>
          <a:p>
            <a:pPr algn="r">
              <a:lnSpc>
                <a:spcPts val="3374"/>
              </a:lnSpc>
            </a:pPr>
            <a:r>
              <a:rPr lang="en-US" sz="2687" b="true">
                <a:solidFill>
                  <a:srgbClr val="61615C"/>
                </a:solidFill>
                <a:latin typeface="Tomorrow Bold"/>
                <a:ea typeface="Tomorrow Bold"/>
                <a:cs typeface="Tomorrow Bold"/>
                <a:sym typeface="Tomorrow Bold"/>
              </a:rPr>
              <a:t>Startups &amp; Innovation</a:t>
            </a:r>
          </a:p>
        </p:txBody>
      </p:sp>
      <p:sp>
        <p:nvSpPr>
          <p:cNvPr name="TextBox 8" id="8"/>
          <p:cNvSpPr txBox="true"/>
          <p:nvPr/>
        </p:nvSpPr>
        <p:spPr>
          <a:xfrm rot="0">
            <a:off x="967234" y="2687836"/>
            <a:ext cx="5314950" cy="1412230"/>
          </a:xfrm>
          <a:prstGeom prst="rect">
            <a:avLst/>
          </a:prstGeom>
        </p:spPr>
        <p:txBody>
          <a:bodyPr anchor="t" rtlCol="false" tIns="0" lIns="0" bIns="0" rIns="0">
            <a:spAutoFit/>
          </a:bodyPr>
          <a:lstStyle/>
          <a:p>
            <a:pPr algn="r">
              <a:lnSpc>
                <a:spcPts val="3437"/>
              </a:lnSpc>
            </a:pPr>
            <a:r>
              <a:rPr lang="en-US" sz="2125">
                <a:solidFill>
                  <a:srgbClr val="61615C"/>
                </a:solidFill>
                <a:latin typeface="Tomorrow"/>
                <a:ea typeface="Tomorrow"/>
                <a:cs typeface="Tomorrow"/>
                <a:sym typeface="Tomorrow"/>
              </a:rPr>
              <a:t>Tech ventures and entrepreneurs seeking capital without investor gatekeeping</a:t>
            </a:r>
          </a:p>
        </p:txBody>
      </p:sp>
      <p:grpSp>
        <p:nvGrpSpPr>
          <p:cNvPr name="Group 9" id="9"/>
          <p:cNvGrpSpPr>
            <a:grpSpLocks noChangeAspect="true"/>
          </p:cNvGrpSpPr>
          <p:nvPr/>
        </p:nvGrpSpPr>
        <p:grpSpPr>
          <a:xfrm rot="0">
            <a:off x="6282184" y="2614761"/>
            <a:ext cx="5723632" cy="5723632"/>
            <a:chOff x="0" y="0"/>
            <a:chExt cx="7631510" cy="7631510"/>
          </a:xfrm>
        </p:grpSpPr>
        <p:sp>
          <p:nvSpPr>
            <p:cNvPr name="Freeform 10" id="10"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3"/>
              <a:stretch>
                <a:fillRect l="0" t="0" r="0" b="0"/>
              </a:stretch>
            </a:blipFill>
          </p:spPr>
        </p:sp>
      </p:grpSp>
      <p:sp>
        <p:nvSpPr>
          <p:cNvPr name="Freeform 11" id="11" descr="preencoded.png"/>
          <p:cNvSpPr/>
          <p:nvPr/>
        </p:nvSpPr>
        <p:spPr>
          <a:xfrm flipH="false" flipV="false" rot="0">
            <a:off x="8212634" y="4005709"/>
            <a:ext cx="388590" cy="388590"/>
          </a:xfrm>
          <a:custGeom>
            <a:avLst/>
            <a:gdLst/>
            <a:ahLst/>
            <a:cxnLst/>
            <a:rect r="r" b="b" t="t" l="l"/>
            <a:pathLst>
              <a:path h="388590" w="388590">
                <a:moveTo>
                  <a:pt x="0" y="0"/>
                </a:moveTo>
                <a:lnTo>
                  <a:pt x="388590" y="0"/>
                </a:lnTo>
                <a:lnTo>
                  <a:pt x="388590" y="388590"/>
                </a:lnTo>
                <a:lnTo>
                  <a:pt x="0" y="388590"/>
                </a:lnTo>
                <a:lnTo>
                  <a:pt x="0" y="0"/>
                </a:lnTo>
                <a:close/>
              </a:path>
            </a:pathLst>
          </a:custGeom>
          <a:blipFill>
            <a:blip r:embed="rId4">
              <a:extLst>
                <a:ext uri="{96DAC541-7B7A-43D3-8B79-37D633B846F1}">
                  <asvg:svgBlip xmlns:asvg="http://schemas.microsoft.com/office/drawing/2016/SVG/main" r:embed="rId5"/>
                </a:ext>
              </a:extLst>
            </a:blip>
            <a:stretch>
              <a:fillRect l="0" t="-20731" r="0" b="-20731"/>
            </a:stretch>
          </a:blipFill>
        </p:spPr>
      </p:sp>
      <p:sp>
        <p:nvSpPr>
          <p:cNvPr name="TextBox 12" id="12"/>
          <p:cNvSpPr txBox="true"/>
          <p:nvPr/>
        </p:nvSpPr>
        <p:spPr>
          <a:xfrm rot="0">
            <a:off x="12005816" y="2377976"/>
            <a:ext cx="3843316" cy="419100"/>
          </a:xfrm>
          <a:prstGeom prst="rect">
            <a:avLst/>
          </a:prstGeom>
        </p:spPr>
        <p:txBody>
          <a:bodyPr anchor="t" rtlCol="false" tIns="0" lIns="0" bIns="0" rIns="0">
            <a:spAutoFit/>
          </a:bodyPr>
          <a:lstStyle/>
          <a:p>
            <a:pPr algn="l">
              <a:lnSpc>
                <a:spcPts val="3374"/>
              </a:lnSpc>
            </a:pPr>
            <a:r>
              <a:rPr lang="en-US" sz="2687" b="true">
                <a:solidFill>
                  <a:srgbClr val="61615C"/>
                </a:solidFill>
                <a:latin typeface="Tomorrow Bold"/>
                <a:ea typeface="Tomorrow Bold"/>
                <a:cs typeface="Tomorrow Bold"/>
                <a:sym typeface="Tomorrow Bold"/>
              </a:rPr>
              <a:t>Medical Fundraising</a:t>
            </a:r>
          </a:p>
        </p:txBody>
      </p:sp>
      <p:sp>
        <p:nvSpPr>
          <p:cNvPr name="TextBox 13" id="13"/>
          <p:cNvSpPr txBox="true"/>
          <p:nvPr/>
        </p:nvSpPr>
        <p:spPr>
          <a:xfrm rot="0">
            <a:off x="12005816" y="2908846"/>
            <a:ext cx="5314950" cy="970061"/>
          </a:xfrm>
          <a:prstGeom prst="rect">
            <a:avLst/>
          </a:prstGeom>
        </p:spPr>
        <p:txBody>
          <a:bodyPr anchor="t" rtlCol="false" tIns="0" lIns="0" bIns="0" rIns="0">
            <a:spAutoFit/>
          </a:bodyPr>
          <a:lstStyle/>
          <a:p>
            <a:pPr algn="l">
              <a:lnSpc>
                <a:spcPts val="3437"/>
              </a:lnSpc>
            </a:pPr>
            <a:r>
              <a:rPr lang="en-US" sz="2125">
                <a:solidFill>
                  <a:srgbClr val="61615C"/>
                </a:solidFill>
                <a:latin typeface="Tomorrow"/>
                <a:ea typeface="Tomorrow"/>
                <a:cs typeface="Tomorrow"/>
                <a:sym typeface="Tomorrow"/>
              </a:rPr>
              <a:t>Healthcare campaigns and research initiatives enabling global support</a:t>
            </a:r>
          </a:p>
        </p:txBody>
      </p:sp>
      <p:grpSp>
        <p:nvGrpSpPr>
          <p:cNvPr name="Group 14" id="14"/>
          <p:cNvGrpSpPr>
            <a:grpSpLocks noChangeAspect="true"/>
          </p:cNvGrpSpPr>
          <p:nvPr/>
        </p:nvGrpSpPr>
        <p:grpSpPr>
          <a:xfrm rot="0">
            <a:off x="6282184" y="2614761"/>
            <a:ext cx="5723632" cy="5723632"/>
            <a:chOff x="0" y="0"/>
            <a:chExt cx="7631510" cy="7631510"/>
          </a:xfrm>
        </p:grpSpPr>
        <p:sp>
          <p:nvSpPr>
            <p:cNvPr name="Freeform 15" id="15"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6"/>
              <a:stretch>
                <a:fillRect l="0" t="0" r="0" b="0"/>
              </a:stretch>
            </a:blipFill>
          </p:spPr>
        </p:sp>
      </p:grpSp>
      <p:sp>
        <p:nvSpPr>
          <p:cNvPr name="Freeform 16" id="16" descr="preencoded.png"/>
          <p:cNvSpPr/>
          <p:nvPr/>
        </p:nvSpPr>
        <p:spPr>
          <a:xfrm flipH="false" flipV="false" rot="0">
            <a:off x="9686479" y="4005709"/>
            <a:ext cx="388590" cy="388590"/>
          </a:xfrm>
          <a:custGeom>
            <a:avLst/>
            <a:gdLst/>
            <a:ahLst/>
            <a:cxnLst/>
            <a:rect r="r" b="b" t="t" l="l"/>
            <a:pathLst>
              <a:path h="388590" w="388590">
                <a:moveTo>
                  <a:pt x="0" y="0"/>
                </a:moveTo>
                <a:lnTo>
                  <a:pt x="388590" y="0"/>
                </a:lnTo>
                <a:lnTo>
                  <a:pt x="388590" y="388590"/>
                </a:lnTo>
                <a:lnTo>
                  <a:pt x="0" y="388590"/>
                </a:lnTo>
                <a:lnTo>
                  <a:pt x="0" y="0"/>
                </a:lnTo>
                <a:close/>
              </a:path>
            </a:pathLst>
          </a:custGeom>
          <a:blipFill>
            <a:blip r:embed="rId7">
              <a:extLst>
                <a:ext uri="{96DAC541-7B7A-43D3-8B79-37D633B846F1}">
                  <asvg:svgBlip xmlns:asvg="http://schemas.microsoft.com/office/drawing/2016/SVG/main" r:embed="rId8"/>
                </a:ext>
              </a:extLst>
            </a:blip>
            <a:stretch>
              <a:fillRect l="0" t="-3658" r="0" b="-3658"/>
            </a:stretch>
          </a:blipFill>
        </p:spPr>
      </p:sp>
      <p:sp>
        <p:nvSpPr>
          <p:cNvPr name="TextBox 17" id="17"/>
          <p:cNvSpPr txBox="true"/>
          <p:nvPr/>
        </p:nvSpPr>
        <p:spPr>
          <a:xfrm rot="0">
            <a:off x="12558415" y="4495502"/>
            <a:ext cx="4223237" cy="419100"/>
          </a:xfrm>
          <a:prstGeom prst="rect">
            <a:avLst/>
          </a:prstGeom>
        </p:spPr>
        <p:txBody>
          <a:bodyPr anchor="t" rtlCol="false" tIns="0" lIns="0" bIns="0" rIns="0">
            <a:spAutoFit/>
          </a:bodyPr>
          <a:lstStyle/>
          <a:p>
            <a:pPr algn="l">
              <a:lnSpc>
                <a:spcPts val="3374"/>
              </a:lnSpc>
            </a:pPr>
            <a:r>
              <a:rPr lang="en-US" sz="2687" b="true">
                <a:solidFill>
                  <a:srgbClr val="61615C"/>
                </a:solidFill>
                <a:latin typeface="Tomorrow Bold"/>
                <a:ea typeface="Tomorrow Bold"/>
                <a:cs typeface="Tomorrow Bold"/>
                <a:sym typeface="Tomorrow Bold"/>
              </a:rPr>
              <a:t>NGOs &amp; Social Impact</a:t>
            </a:r>
          </a:p>
        </p:txBody>
      </p:sp>
      <p:sp>
        <p:nvSpPr>
          <p:cNvPr name="TextBox 18" id="18"/>
          <p:cNvSpPr txBox="true"/>
          <p:nvPr/>
        </p:nvSpPr>
        <p:spPr>
          <a:xfrm rot="0">
            <a:off x="12558415" y="5026373"/>
            <a:ext cx="4762351" cy="1412230"/>
          </a:xfrm>
          <a:prstGeom prst="rect">
            <a:avLst/>
          </a:prstGeom>
        </p:spPr>
        <p:txBody>
          <a:bodyPr anchor="t" rtlCol="false" tIns="0" lIns="0" bIns="0" rIns="0">
            <a:spAutoFit/>
          </a:bodyPr>
          <a:lstStyle/>
          <a:p>
            <a:pPr algn="l">
              <a:lnSpc>
                <a:spcPts val="3437"/>
              </a:lnSpc>
            </a:pPr>
            <a:r>
              <a:rPr lang="en-US" sz="2125">
                <a:solidFill>
                  <a:srgbClr val="61615C"/>
                </a:solidFill>
                <a:latin typeface="Tomorrow"/>
                <a:ea typeface="Tomorrow"/>
                <a:cs typeface="Tomorrow"/>
                <a:sym typeface="Tomorrow"/>
              </a:rPr>
              <a:t>Non-profit organizations with transparent fund utilization and accountability</a:t>
            </a:r>
          </a:p>
        </p:txBody>
      </p:sp>
      <p:grpSp>
        <p:nvGrpSpPr>
          <p:cNvPr name="Group 19" id="19"/>
          <p:cNvGrpSpPr>
            <a:grpSpLocks noChangeAspect="true"/>
          </p:cNvGrpSpPr>
          <p:nvPr/>
        </p:nvGrpSpPr>
        <p:grpSpPr>
          <a:xfrm rot="0">
            <a:off x="6282184" y="2614761"/>
            <a:ext cx="5723632" cy="5723632"/>
            <a:chOff x="0" y="0"/>
            <a:chExt cx="7631510" cy="7631510"/>
          </a:xfrm>
        </p:grpSpPr>
        <p:sp>
          <p:nvSpPr>
            <p:cNvPr name="Freeform 20" id="20"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9"/>
              <a:stretch>
                <a:fillRect l="0" t="0" r="0" b="0"/>
              </a:stretch>
            </a:blipFill>
          </p:spPr>
        </p:sp>
      </p:grpSp>
      <p:sp>
        <p:nvSpPr>
          <p:cNvPr name="Freeform 21" id="21" descr="preencoded.png"/>
          <p:cNvSpPr/>
          <p:nvPr/>
        </p:nvSpPr>
        <p:spPr>
          <a:xfrm flipH="false" flipV="false" rot="0">
            <a:off x="10423326" y="5282208"/>
            <a:ext cx="388590" cy="388590"/>
          </a:xfrm>
          <a:custGeom>
            <a:avLst/>
            <a:gdLst/>
            <a:ahLst/>
            <a:cxnLst/>
            <a:rect r="r" b="b" t="t" l="l"/>
            <a:pathLst>
              <a:path h="388590" w="388590">
                <a:moveTo>
                  <a:pt x="0" y="0"/>
                </a:moveTo>
                <a:lnTo>
                  <a:pt x="388590" y="0"/>
                </a:lnTo>
                <a:lnTo>
                  <a:pt x="388590" y="388589"/>
                </a:lnTo>
                <a:lnTo>
                  <a:pt x="0" y="388589"/>
                </a:lnTo>
                <a:lnTo>
                  <a:pt x="0" y="0"/>
                </a:lnTo>
                <a:close/>
              </a:path>
            </a:pathLst>
          </a:custGeom>
          <a:blipFill>
            <a:blip r:embed="rId10">
              <a:extLst>
                <a:ext uri="{96DAC541-7B7A-43D3-8B79-37D633B846F1}">
                  <asvg:svgBlip xmlns:asvg="http://schemas.microsoft.com/office/drawing/2016/SVG/main" r:embed="rId11"/>
                </a:ext>
              </a:extLst>
            </a:blip>
            <a:stretch>
              <a:fillRect l="0" t="-9756" r="0" b="-9756"/>
            </a:stretch>
          </a:blipFill>
        </p:spPr>
      </p:sp>
      <p:sp>
        <p:nvSpPr>
          <p:cNvPr name="TextBox 22" id="22"/>
          <p:cNvSpPr txBox="true"/>
          <p:nvPr/>
        </p:nvSpPr>
        <p:spPr>
          <a:xfrm rot="0">
            <a:off x="12005816" y="6834039"/>
            <a:ext cx="3454599" cy="450800"/>
          </a:xfrm>
          <a:prstGeom prst="rect">
            <a:avLst/>
          </a:prstGeom>
        </p:spPr>
        <p:txBody>
          <a:bodyPr anchor="t" rtlCol="false" tIns="0" lIns="0" bIns="0" rIns="0">
            <a:spAutoFit/>
          </a:bodyPr>
          <a:lstStyle/>
          <a:p>
            <a:pPr algn="l">
              <a:lnSpc>
                <a:spcPts val="3374"/>
              </a:lnSpc>
            </a:pPr>
            <a:r>
              <a:rPr lang="en-US" sz="2687" b="true">
                <a:solidFill>
                  <a:srgbClr val="61615C"/>
                </a:solidFill>
                <a:latin typeface="Tomorrow Bold"/>
                <a:ea typeface="Tomorrow Bold"/>
                <a:cs typeface="Tomorrow Bold"/>
                <a:sym typeface="Tomorrow Bold"/>
              </a:rPr>
              <a:t>Creative Projects</a:t>
            </a:r>
          </a:p>
        </p:txBody>
      </p:sp>
      <p:sp>
        <p:nvSpPr>
          <p:cNvPr name="TextBox 23" id="23"/>
          <p:cNvSpPr txBox="true"/>
          <p:nvPr/>
        </p:nvSpPr>
        <p:spPr>
          <a:xfrm rot="0">
            <a:off x="12005816" y="7364909"/>
            <a:ext cx="5314950" cy="1412230"/>
          </a:xfrm>
          <a:prstGeom prst="rect">
            <a:avLst/>
          </a:prstGeom>
        </p:spPr>
        <p:txBody>
          <a:bodyPr anchor="t" rtlCol="false" tIns="0" lIns="0" bIns="0" rIns="0">
            <a:spAutoFit/>
          </a:bodyPr>
          <a:lstStyle/>
          <a:p>
            <a:pPr algn="l">
              <a:lnSpc>
                <a:spcPts val="3437"/>
              </a:lnSpc>
            </a:pPr>
            <a:r>
              <a:rPr lang="en-US" sz="2125">
                <a:solidFill>
                  <a:srgbClr val="61615C"/>
                </a:solidFill>
                <a:latin typeface="Tomorrow"/>
                <a:ea typeface="Tomorrow"/>
                <a:cs typeface="Tomorrow"/>
                <a:sym typeface="Tomorrow"/>
              </a:rPr>
              <a:t>Artists, filmmakers, and creators retaining maximum control and revenue</a:t>
            </a:r>
          </a:p>
        </p:txBody>
      </p:sp>
      <p:grpSp>
        <p:nvGrpSpPr>
          <p:cNvPr name="Group 24" id="24"/>
          <p:cNvGrpSpPr>
            <a:grpSpLocks noChangeAspect="true"/>
          </p:cNvGrpSpPr>
          <p:nvPr/>
        </p:nvGrpSpPr>
        <p:grpSpPr>
          <a:xfrm rot="0">
            <a:off x="6282184" y="2614761"/>
            <a:ext cx="5723632" cy="5723632"/>
            <a:chOff x="0" y="0"/>
            <a:chExt cx="7631510" cy="7631510"/>
          </a:xfrm>
        </p:grpSpPr>
        <p:sp>
          <p:nvSpPr>
            <p:cNvPr name="Freeform 25" id="25"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12"/>
              <a:stretch>
                <a:fillRect l="0" t="0" r="0" b="0"/>
              </a:stretch>
            </a:blipFill>
          </p:spPr>
        </p:sp>
      </p:grpSp>
      <p:sp>
        <p:nvSpPr>
          <p:cNvPr name="Freeform 26" id="26" descr="preencoded.png"/>
          <p:cNvSpPr/>
          <p:nvPr/>
        </p:nvSpPr>
        <p:spPr>
          <a:xfrm flipH="false" flipV="false" rot="0">
            <a:off x="9686479" y="6558557"/>
            <a:ext cx="388590" cy="388590"/>
          </a:xfrm>
          <a:custGeom>
            <a:avLst/>
            <a:gdLst/>
            <a:ahLst/>
            <a:cxnLst/>
            <a:rect r="r" b="b" t="t" l="l"/>
            <a:pathLst>
              <a:path h="388590" w="388590">
                <a:moveTo>
                  <a:pt x="0" y="0"/>
                </a:moveTo>
                <a:lnTo>
                  <a:pt x="388590" y="0"/>
                </a:lnTo>
                <a:lnTo>
                  <a:pt x="388590" y="388590"/>
                </a:lnTo>
                <a:lnTo>
                  <a:pt x="0" y="388590"/>
                </a:lnTo>
                <a:lnTo>
                  <a:pt x="0" y="0"/>
                </a:lnTo>
                <a:close/>
              </a:path>
            </a:pathLst>
          </a:custGeom>
          <a:blipFill>
            <a:blip r:embed="rId13">
              <a:extLst>
                <a:ext uri="{96DAC541-7B7A-43D3-8B79-37D633B846F1}">
                  <asvg:svgBlip xmlns:asvg="http://schemas.microsoft.com/office/drawing/2016/SVG/main" r:embed="rId14"/>
                </a:ext>
              </a:extLst>
            </a:blip>
            <a:stretch>
              <a:fillRect l="0" t="-2439" r="0" b="-2439"/>
            </a:stretch>
          </a:blipFill>
        </p:spPr>
      </p:sp>
      <p:sp>
        <p:nvSpPr>
          <p:cNvPr name="TextBox 27" id="27"/>
          <p:cNvSpPr txBox="true"/>
          <p:nvPr/>
        </p:nvSpPr>
        <p:spPr>
          <a:xfrm rot="0">
            <a:off x="2827585" y="7055049"/>
            <a:ext cx="3701668" cy="419100"/>
          </a:xfrm>
          <a:prstGeom prst="rect">
            <a:avLst/>
          </a:prstGeom>
        </p:spPr>
        <p:txBody>
          <a:bodyPr anchor="t" rtlCol="false" tIns="0" lIns="0" bIns="0" rIns="0">
            <a:spAutoFit/>
          </a:bodyPr>
          <a:lstStyle/>
          <a:p>
            <a:pPr algn="r">
              <a:lnSpc>
                <a:spcPts val="3374"/>
              </a:lnSpc>
            </a:pPr>
            <a:r>
              <a:rPr lang="en-US" sz="2687" b="true">
                <a:solidFill>
                  <a:srgbClr val="61615C"/>
                </a:solidFill>
                <a:latin typeface="Tomorrow Bold"/>
                <a:ea typeface="Tomorrow Bold"/>
                <a:cs typeface="Tomorrow Bold"/>
                <a:sym typeface="Tomorrow Bold"/>
              </a:rPr>
              <a:t>Global Accessibility</a:t>
            </a:r>
          </a:p>
        </p:txBody>
      </p:sp>
      <p:sp>
        <p:nvSpPr>
          <p:cNvPr name="TextBox 28" id="28"/>
          <p:cNvSpPr txBox="true"/>
          <p:nvPr/>
        </p:nvSpPr>
        <p:spPr>
          <a:xfrm rot="0">
            <a:off x="967234" y="7585919"/>
            <a:ext cx="5314950" cy="970061"/>
          </a:xfrm>
          <a:prstGeom prst="rect">
            <a:avLst/>
          </a:prstGeom>
        </p:spPr>
        <p:txBody>
          <a:bodyPr anchor="t" rtlCol="false" tIns="0" lIns="0" bIns="0" rIns="0">
            <a:spAutoFit/>
          </a:bodyPr>
          <a:lstStyle/>
          <a:p>
            <a:pPr algn="r">
              <a:lnSpc>
                <a:spcPts val="3437"/>
              </a:lnSpc>
            </a:pPr>
            <a:r>
              <a:rPr lang="en-US" sz="2125">
                <a:solidFill>
                  <a:srgbClr val="61615C"/>
                </a:solidFill>
                <a:latin typeface="Tomorrow"/>
                <a:ea typeface="Tomorrow"/>
                <a:cs typeface="Tomorrow"/>
                <a:sym typeface="Tomorrow"/>
              </a:rPr>
              <a:t>Borderless participation unrestricted by geography or traditional banking</a:t>
            </a:r>
          </a:p>
        </p:txBody>
      </p:sp>
      <p:grpSp>
        <p:nvGrpSpPr>
          <p:cNvPr name="Group 29" id="29"/>
          <p:cNvGrpSpPr>
            <a:grpSpLocks noChangeAspect="true"/>
          </p:cNvGrpSpPr>
          <p:nvPr/>
        </p:nvGrpSpPr>
        <p:grpSpPr>
          <a:xfrm rot="0">
            <a:off x="6282184" y="2614761"/>
            <a:ext cx="5723632" cy="5723632"/>
            <a:chOff x="0" y="0"/>
            <a:chExt cx="7631510" cy="7631510"/>
          </a:xfrm>
        </p:grpSpPr>
        <p:sp>
          <p:nvSpPr>
            <p:cNvPr name="Freeform 30" id="30"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15"/>
              <a:stretch>
                <a:fillRect l="0" t="0" r="0" b="0"/>
              </a:stretch>
            </a:blipFill>
          </p:spPr>
        </p:sp>
      </p:grpSp>
      <p:sp>
        <p:nvSpPr>
          <p:cNvPr name="Freeform 31" id="31" descr="preencoded.png"/>
          <p:cNvSpPr/>
          <p:nvPr/>
        </p:nvSpPr>
        <p:spPr>
          <a:xfrm flipH="false" flipV="false" rot="0">
            <a:off x="8212634" y="6558557"/>
            <a:ext cx="388590" cy="388590"/>
          </a:xfrm>
          <a:custGeom>
            <a:avLst/>
            <a:gdLst/>
            <a:ahLst/>
            <a:cxnLst/>
            <a:rect r="r" b="b" t="t" l="l"/>
            <a:pathLst>
              <a:path h="388590" w="388590">
                <a:moveTo>
                  <a:pt x="0" y="0"/>
                </a:moveTo>
                <a:lnTo>
                  <a:pt x="388590" y="0"/>
                </a:lnTo>
                <a:lnTo>
                  <a:pt x="388590" y="388590"/>
                </a:lnTo>
                <a:lnTo>
                  <a:pt x="0" y="3885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2" id="32"/>
          <p:cNvSpPr txBox="true"/>
          <p:nvPr/>
        </p:nvSpPr>
        <p:spPr>
          <a:xfrm rot="0">
            <a:off x="2274986" y="4495502"/>
            <a:ext cx="3454599" cy="450800"/>
          </a:xfrm>
          <a:prstGeom prst="rect">
            <a:avLst/>
          </a:prstGeom>
        </p:spPr>
        <p:txBody>
          <a:bodyPr anchor="t" rtlCol="false" tIns="0" lIns="0" bIns="0" rIns="0">
            <a:spAutoFit/>
          </a:bodyPr>
          <a:lstStyle/>
          <a:p>
            <a:pPr algn="r">
              <a:lnSpc>
                <a:spcPts val="3374"/>
              </a:lnSpc>
            </a:pPr>
            <a:r>
              <a:rPr lang="en-US" sz="2687" b="true">
                <a:solidFill>
                  <a:srgbClr val="61615C"/>
                </a:solidFill>
                <a:latin typeface="Tomorrow Bold"/>
                <a:ea typeface="Tomorrow Bold"/>
                <a:cs typeface="Tomorrow Bold"/>
                <a:sym typeface="Tomorrow Bold"/>
              </a:rPr>
              <a:t>Trust &amp; Security</a:t>
            </a:r>
          </a:p>
        </p:txBody>
      </p:sp>
      <p:sp>
        <p:nvSpPr>
          <p:cNvPr name="TextBox 33" id="33"/>
          <p:cNvSpPr txBox="true"/>
          <p:nvPr/>
        </p:nvSpPr>
        <p:spPr>
          <a:xfrm rot="0">
            <a:off x="967234" y="5026373"/>
            <a:ext cx="4762351" cy="1412230"/>
          </a:xfrm>
          <a:prstGeom prst="rect">
            <a:avLst/>
          </a:prstGeom>
        </p:spPr>
        <p:txBody>
          <a:bodyPr anchor="t" rtlCol="false" tIns="0" lIns="0" bIns="0" rIns="0">
            <a:spAutoFit/>
          </a:bodyPr>
          <a:lstStyle/>
          <a:p>
            <a:pPr algn="r">
              <a:lnSpc>
                <a:spcPts val="3437"/>
              </a:lnSpc>
            </a:pPr>
            <a:r>
              <a:rPr lang="en-US" sz="2125">
                <a:solidFill>
                  <a:srgbClr val="61615C"/>
                </a:solidFill>
                <a:latin typeface="Tomorrow"/>
                <a:ea typeface="Tomorrow"/>
                <a:cs typeface="Tomorrow"/>
                <a:sym typeface="Tomorrow"/>
              </a:rPr>
              <a:t>Immutable records and automated execution eliminate fraud and disputes</a:t>
            </a:r>
          </a:p>
        </p:txBody>
      </p:sp>
      <p:grpSp>
        <p:nvGrpSpPr>
          <p:cNvPr name="Group 34" id="34"/>
          <p:cNvGrpSpPr>
            <a:grpSpLocks noChangeAspect="true"/>
          </p:cNvGrpSpPr>
          <p:nvPr/>
        </p:nvGrpSpPr>
        <p:grpSpPr>
          <a:xfrm rot="0">
            <a:off x="6282184" y="2614761"/>
            <a:ext cx="5723632" cy="5723632"/>
            <a:chOff x="0" y="0"/>
            <a:chExt cx="7631510" cy="7631510"/>
          </a:xfrm>
        </p:grpSpPr>
        <p:sp>
          <p:nvSpPr>
            <p:cNvPr name="Freeform 35" id="35" descr="preencoded.png"/>
            <p:cNvSpPr/>
            <p:nvPr/>
          </p:nvSpPr>
          <p:spPr>
            <a:xfrm flipH="false" flipV="false" rot="0">
              <a:off x="0" y="0"/>
              <a:ext cx="7631557" cy="7631557"/>
            </a:xfrm>
            <a:custGeom>
              <a:avLst/>
              <a:gdLst/>
              <a:ahLst/>
              <a:cxnLst/>
              <a:rect r="r" b="b" t="t" l="l"/>
              <a:pathLst>
                <a:path h="7631557" w="7631557">
                  <a:moveTo>
                    <a:pt x="0" y="0"/>
                  </a:moveTo>
                  <a:lnTo>
                    <a:pt x="7631557" y="0"/>
                  </a:lnTo>
                  <a:lnTo>
                    <a:pt x="7631557" y="7631557"/>
                  </a:lnTo>
                  <a:lnTo>
                    <a:pt x="0" y="7631557"/>
                  </a:lnTo>
                  <a:lnTo>
                    <a:pt x="0" y="0"/>
                  </a:lnTo>
                  <a:close/>
                </a:path>
              </a:pathLst>
            </a:custGeom>
            <a:blipFill>
              <a:blip r:embed="rId18"/>
              <a:stretch>
                <a:fillRect l="0" t="0" r="0" b="0"/>
              </a:stretch>
            </a:blipFill>
          </p:spPr>
        </p:sp>
      </p:grpSp>
      <p:sp>
        <p:nvSpPr>
          <p:cNvPr name="Freeform 36" id="36" descr="preencoded.png"/>
          <p:cNvSpPr/>
          <p:nvPr/>
        </p:nvSpPr>
        <p:spPr>
          <a:xfrm flipH="false" flipV="false" rot="0">
            <a:off x="7475785" y="5282208"/>
            <a:ext cx="388590" cy="388590"/>
          </a:xfrm>
          <a:custGeom>
            <a:avLst/>
            <a:gdLst/>
            <a:ahLst/>
            <a:cxnLst/>
            <a:rect r="r" b="b" t="t" l="l"/>
            <a:pathLst>
              <a:path h="388590" w="388590">
                <a:moveTo>
                  <a:pt x="0" y="0"/>
                </a:moveTo>
                <a:lnTo>
                  <a:pt x="388590" y="0"/>
                </a:lnTo>
                <a:lnTo>
                  <a:pt x="388590" y="388589"/>
                </a:lnTo>
                <a:lnTo>
                  <a:pt x="0" y="388589"/>
                </a:lnTo>
                <a:lnTo>
                  <a:pt x="0" y="0"/>
                </a:lnTo>
                <a:close/>
              </a:path>
            </a:pathLst>
          </a:custGeom>
          <a:blipFill>
            <a:blip r:embed="rId19">
              <a:extLst>
                <a:ext uri="{96DAC541-7B7A-43D3-8B79-37D633B846F1}">
                  <asvg:svgBlip xmlns:asvg="http://schemas.microsoft.com/office/drawing/2016/SVG/main" r:embed="rId20"/>
                </a:ext>
              </a:extLst>
            </a:blip>
            <a:stretch>
              <a:fillRect l="0" t="-10975" r="0" b="-10975"/>
            </a:stretch>
          </a:blipFill>
        </p:spPr>
      </p:sp>
      <p:sp>
        <p:nvSpPr>
          <p:cNvPr name="TextBox 37" id="37"/>
          <p:cNvSpPr txBox="true"/>
          <p:nvPr/>
        </p:nvSpPr>
        <p:spPr>
          <a:xfrm rot="0">
            <a:off x="967234" y="9002316"/>
            <a:ext cx="16353532" cy="527894"/>
          </a:xfrm>
          <a:prstGeom prst="rect">
            <a:avLst/>
          </a:prstGeom>
        </p:spPr>
        <p:txBody>
          <a:bodyPr anchor="t" rtlCol="false" tIns="0" lIns="0" bIns="0" rIns="0">
            <a:spAutoFit/>
          </a:bodyPr>
          <a:lstStyle/>
          <a:p>
            <a:pPr algn="ctr">
              <a:lnSpc>
                <a:spcPts val="3437"/>
              </a:lnSpc>
            </a:pPr>
            <a:r>
              <a:rPr lang="en-US" sz="2125" b="true">
                <a:solidFill>
                  <a:srgbClr val="61615C"/>
                </a:solidFill>
                <a:latin typeface="Tomorrow Bold"/>
                <a:ea typeface="Tomorrow Bold"/>
                <a:cs typeface="Tomorrow Bold"/>
                <a:sym typeface="Tomorrow Bold"/>
              </a:rPr>
              <a:t>Key Advantages:</a:t>
            </a:r>
            <a:r>
              <a:rPr lang="en-US" sz="2125">
                <a:solidFill>
                  <a:srgbClr val="61615C"/>
                </a:solidFill>
                <a:latin typeface="Tomorrow"/>
                <a:ea typeface="Tomorrow"/>
                <a:cs typeface="Tomorrow"/>
                <a:sym typeface="Tomorrow"/>
              </a:rPr>
              <a:t> Transparent • Low-Cost • Secure • Globally Accessible • Decentralized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DAG4N9S5FYs</dc:identifier>
  <dcterms:modified xsi:type="dcterms:W3CDTF">2011-08-01T06:04:30Z</dcterms:modified>
  <cp:revision>1</cp:revision>
  <dc:title>Decentralized-Crowdfunding-Platform-Using-Blockchain-and-Smart-Contracts.pptx</dc:title>
</cp:coreProperties>
</file>